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304" r:id="rId3"/>
    <p:sldId id="347" r:id="rId4"/>
    <p:sldId id="355" r:id="rId5"/>
    <p:sldId id="361" r:id="rId6"/>
    <p:sldId id="342" r:id="rId7"/>
    <p:sldId id="339" r:id="rId8"/>
    <p:sldId id="364" r:id="rId9"/>
    <p:sldId id="365" r:id="rId10"/>
    <p:sldId id="362" r:id="rId11"/>
    <p:sldId id="313" r:id="rId12"/>
    <p:sldId id="314" r:id="rId13"/>
    <p:sldId id="315" r:id="rId14"/>
    <p:sldId id="318" r:id="rId15"/>
    <p:sldId id="321" r:id="rId16"/>
    <p:sldId id="345" r:id="rId17"/>
    <p:sldId id="325" r:id="rId18"/>
    <p:sldId id="326" r:id="rId19"/>
    <p:sldId id="327" r:id="rId20"/>
    <p:sldId id="356" r:id="rId21"/>
    <p:sldId id="357" r:id="rId22"/>
    <p:sldId id="358" r:id="rId23"/>
    <p:sldId id="359" r:id="rId24"/>
    <p:sldId id="328" r:id="rId25"/>
    <p:sldId id="340" r:id="rId26"/>
    <p:sldId id="348" r:id="rId27"/>
    <p:sldId id="349" r:id="rId28"/>
    <p:sldId id="350" r:id="rId29"/>
  </p:sldIdLst>
  <p:sldSz cx="12192000" cy="6858000"/>
  <p:notesSz cx="6797675" cy="9926638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7D96"/>
    <a:srgbClr val="416A7F"/>
    <a:srgbClr val="304F5E"/>
    <a:srgbClr val="99C1F1"/>
    <a:srgbClr val="B2CBD8"/>
    <a:srgbClr val="85ADC1"/>
    <a:srgbClr val="548BA6"/>
    <a:srgbClr val="5990AB"/>
    <a:srgbClr val="699AB3"/>
    <a:srgbClr val="578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006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106" y="11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E35CD-24E6-4C76-A36F-3E3A2B7C4638}" type="datetimeFigureOut">
              <a:rPr lang="el-GR" smtClean="0"/>
              <a:t>30/5/2024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FDF83-9AE9-4AD1-AE06-6155992904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99308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0B8868-84E1-4FAA-96FF-93EFA546BB5C}" type="slidenum">
              <a:rPr lang="de-DE" smtClean="0"/>
              <a:pPr/>
              <a:t>1</a:t>
            </a:fld>
            <a:endParaRPr lang="de-DE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0105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9FDF83-9AE9-4AD1-AE06-6155992904A6}" type="slidenum">
              <a:rPr lang="el-GR" smtClean="0"/>
              <a:t>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79854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A2CC-35D4-47B0-B2EA-7024F30C38D8}" type="datetime1">
              <a:rPr lang="el-GR" smtClean="0"/>
              <a:t>30/5/2024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80310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2E94-0988-49B8-BB79-26BCF1D7ADBE}" type="datetime1">
              <a:rPr lang="el-GR" smtClean="0"/>
              <a:t>30/5/2024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69055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7EA6-2B79-4C17-B32D-19239D0E7D4C}" type="datetime1">
              <a:rPr lang="el-GR" smtClean="0"/>
              <a:t>30/5/2024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93326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28DE2-5E86-4A38-AF20-5199EC486041}" type="datetime1">
              <a:rPr lang="el-GR" smtClean="0"/>
              <a:t>30/5/2024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38340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69244-AD4F-48FE-BE0D-1F6684DEED0C}" type="datetime1">
              <a:rPr lang="el-GR" smtClean="0"/>
              <a:t>30/5/2024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16133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485F9-A850-4A96-9E9F-D6E660EA3042}" type="datetime1">
              <a:rPr lang="el-GR" smtClean="0"/>
              <a:t>30/5/2024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97473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2531-88B9-4F88-8F87-1F436B730F5C}" type="datetime1">
              <a:rPr lang="el-GR" smtClean="0"/>
              <a:t>30/5/2024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97485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BAC9-1F57-40EE-8FDD-B76B63C61495}" type="datetime1">
              <a:rPr lang="el-GR" smtClean="0"/>
              <a:t>30/5/2024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06786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22F4A-02CD-40E7-A68E-2C975547F68F}" type="datetime1">
              <a:rPr lang="el-GR" smtClean="0"/>
              <a:t>30/5/2024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69574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BFE3-AB0E-4DBF-AAD8-4C142CC6369F}" type="datetime1">
              <a:rPr lang="el-GR" smtClean="0"/>
              <a:t>30/5/2024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66541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3784-7466-4FA7-A8FB-4A684959BC2E}" type="datetime1">
              <a:rPr lang="el-GR" smtClean="0"/>
              <a:t>30/5/2024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49970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F2BE6-66FF-4744-BBCF-0103B74CC50C}" type="datetime1">
              <a:rPr lang="el-GR" smtClean="0"/>
              <a:t>30/5/2024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7E186-764F-4285-942F-8EC4E328395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75724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emf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hdphoto" Target="../media/hdphoto1.wdp"/><Relationship Id="rId7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wmf"/><Relationship Id="rId5" Type="http://schemas.openxmlformats.org/officeDocument/2006/relationships/image" Target="../media/image57.jpeg"/><Relationship Id="rId4" Type="http://schemas.openxmlformats.org/officeDocument/2006/relationships/image" Target="../media/image56.png"/><Relationship Id="rId9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asteriximages.dirtyrubbish.com/books/legionary/page1.htm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Κοσμογονικές αλλαγές στην ενέργεια | Liberal.gr">
            <a:extLst>
              <a:ext uri="{FF2B5EF4-FFF2-40B4-BE49-F238E27FC236}">
                <a16:creationId xmlns:a16="http://schemas.microsoft.com/office/drawing/2014/main" id="{3C8917AF-A06E-3444-92BE-C9D189A01E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5" b="10913"/>
          <a:stretch/>
        </p:blipFill>
        <p:spPr bwMode="auto">
          <a:xfrm>
            <a:off x="24714" y="50606"/>
            <a:ext cx="12167286" cy="6488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1524001" y="3020497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l-GR">
              <a:latin typeface="Calibri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1</a:t>
            </a:fld>
            <a:endParaRPr lang="el-GR"/>
          </a:p>
        </p:txBody>
      </p:sp>
      <p:sp>
        <p:nvSpPr>
          <p:cNvPr id="9" name="Rectangle 8"/>
          <p:cNvSpPr/>
          <p:nvPr/>
        </p:nvSpPr>
        <p:spPr>
          <a:xfrm>
            <a:off x="12357" y="5575951"/>
            <a:ext cx="12179643" cy="1288874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11" name="Text Box 297"/>
          <p:cNvSpPr txBox="1">
            <a:spLocks noChangeArrowheads="1"/>
          </p:cNvSpPr>
          <p:nvPr/>
        </p:nvSpPr>
        <p:spPr bwMode="auto">
          <a:xfrm>
            <a:off x="0" y="5942929"/>
            <a:ext cx="12128223" cy="76944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44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Ο Ενεργειακός Μηχανολόγος Μηχανικός</a:t>
            </a:r>
            <a:endParaRPr lang="sv-SE" sz="44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12" name="Picture 2" descr="D:\DATA\Site MECH\NTUA-LOGO WHIT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05" y="5775977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1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ounded Rectangle 28"/>
          <p:cNvSpPr/>
          <p:nvPr/>
        </p:nvSpPr>
        <p:spPr>
          <a:xfrm>
            <a:off x="6487960" y="4579265"/>
            <a:ext cx="5492373" cy="6555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ounded Rectangle 27"/>
          <p:cNvSpPr/>
          <p:nvPr/>
        </p:nvSpPr>
        <p:spPr>
          <a:xfrm>
            <a:off x="6487961" y="3575550"/>
            <a:ext cx="5492372" cy="65559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ounded Rectangle 25"/>
          <p:cNvSpPr/>
          <p:nvPr/>
        </p:nvSpPr>
        <p:spPr>
          <a:xfrm>
            <a:off x="6469503" y="2519232"/>
            <a:ext cx="5510830" cy="6555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ounded Rectangle 11"/>
          <p:cNvSpPr/>
          <p:nvPr/>
        </p:nvSpPr>
        <p:spPr>
          <a:xfrm>
            <a:off x="6451046" y="1457286"/>
            <a:ext cx="5529287" cy="6555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10</a:t>
            </a:fld>
            <a:endParaRPr lang="el-G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64" y="42081"/>
            <a:ext cx="5730737" cy="6815919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H="1">
            <a:off x="6262388" y="615103"/>
            <a:ext cx="1721" cy="5909310"/>
          </a:xfrm>
          <a:prstGeom prst="line">
            <a:avLst/>
          </a:prstGeom>
          <a:ln w="825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74163" y="4775200"/>
            <a:ext cx="5730737" cy="650240"/>
          </a:xfrm>
          <a:prstGeom prst="rect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174163" y="2824480"/>
            <a:ext cx="5730737" cy="1891202"/>
          </a:xfrm>
          <a:prstGeom prst="rect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174163" y="538480"/>
            <a:ext cx="5730737" cy="702482"/>
          </a:xfrm>
          <a:prstGeom prst="rect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174163" y="1300480"/>
            <a:ext cx="5730737" cy="672253"/>
          </a:xfrm>
          <a:prstGeom prst="rect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174163" y="2033818"/>
            <a:ext cx="5730737" cy="731144"/>
          </a:xfrm>
          <a:prstGeom prst="rect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174163" y="5484958"/>
            <a:ext cx="5730737" cy="650240"/>
          </a:xfrm>
          <a:prstGeom prst="rect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174163" y="6194716"/>
            <a:ext cx="5730737" cy="383884"/>
          </a:xfrm>
          <a:prstGeom prst="rect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174163" y="6638118"/>
            <a:ext cx="5730737" cy="219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4623965" y="-46060"/>
            <a:ext cx="1511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solidFill>
                  <a:srgbClr val="FF0000"/>
                </a:solidFill>
              </a:rPr>
              <a:t>ΠΙΝΑΚΑΣ ΙΕΝΕ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21596" y="388032"/>
            <a:ext cx="54979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ΔΡΑΣΤΗΡΙΟΤΗΤΑ ΕΝΕΡΓΕΙΑΚΟΥ ΜΗΧ. ΜΗΧΑΝΙΚΟΥ</a:t>
            </a:r>
            <a:endParaRPr lang="en-GB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51046" y="1622962"/>
            <a:ext cx="5185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b="1" dirty="0" err="1">
                <a:latin typeface="Arial" panose="020B0604020202020204" pitchFamily="34" charset="0"/>
              </a:rPr>
              <a:t>Συμ</a:t>
            </a:r>
            <a:r>
              <a:rPr lang="en-US" altLang="en-US" b="1" dirty="0">
                <a:latin typeface="Arial" panose="020B0604020202020204" pitchFamily="34" charset="0"/>
              </a:rPr>
              <a:t>βατικές και Ανανεώσιμες Πηγές </a:t>
            </a:r>
            <a:r>
              <a:rPr lang="en-US" altLang="en-US" b="1" dirty="0" smtClean="0">
                <a:latin typeface="Arial" panose="020B0604020202020204" pitchFamily="34" charset="0"/>
              </a:rPr>
              <a:t>Ενέργειας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51046" y="2639814"/>
            <a:ext cx="4027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b="1" dirty="0" err="1">
                <a:latin typeface="Arial" panose="020B0604020202020204" pitchFamily="34" charset="0"/>
              </a:rPr>
              <a:t>Τεχνολογίες</a:t>
            </a:r>
            <a:r>
              <a:rPr lang="en-US" altLang="en-US" b="1" dirty="0"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latin typeface="Arial" panose="020B0604020202020204" pitchFamily="34" charset="0"/>
              </a:rPr>
              <a:t>Δι</a:t>
            </a:r>
            <a:r>
              <a:rPr lang="en-US" altLang="en-US" b="1" dirty="0">
                <a:latin typeface="Arial" panose="020B0604020202020204" pitchFamily="34" charset="0"/>
              </a:rPr>
              <a:t>αχείρισης </a:t>
            </a:r>
            <a:r>
              <a:rPr lang="en-US" altLang="en-US" b="1" dirty="0" smtClean="0">
                <a:latin typeface="Arial" panose="020B0604020202020204" pitchFamily="34" charset="0"/>
              </a:rPr>
              <a:t>Ενέργειας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69503" y="3692377"/>
            <a:ext cx="5323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 err="1">
                <a:latin typeface="Arial" panose="020B0604020202020204" pitchFamily="34" charset="0"/>
              </a:rPr>
              <a:t>Περι</a:t>
            </a:r>
            <a:r>
              <a:rPr lang="en-US" altLang="en-US" b="1" dirty="0">
                <a:latin typeface="Arial" panose="020B0604020202020204" pitchFamily="34" charset="0"/>
              </a:rPr>
              <a:t>βαλλοντικ</a:t>
            </a:r>
            <a:r>
              <a:rPr lang="el-GR" altLang="en-US" b="1" dirty="0">
                <a:latin typeface="Arial" panose="020B0604020202020204" pitchFamily="34" charset="0"/>
              </a:rPr>
              <a:t>ές</a:t>
            </a:r>
            <a:r>
              <a:rPr lang="en-US" altLang="en-US" b="1" dirty="0"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latin typeface="Arial" panose="020B0604020202020204" pitchFamily="34" charset="0"/>
              </a:rPr>
              <a:t>Τεχνολογί</a:t>
            </a:r>
            <a:r>
              <a:rPr lang="el-GR" altLang="en-US" b="1" dirty="0">
                <a:latin typeface="Arial" panose="020B0604020202020204" pitchFamily="34" charset="0"/>
              </a:rPr>
              <a:t>ες</a:t>
            </a:r>
            <a:r>
              <a:rPr lang="en-US" altLang="en-US" b="1" dirty="0">
                <a:latin typeface="Arial" panose="020B0604020202020204" pitchFamily="34" charset="0"/>
              </a:rPr>
              <a:t> και </a:t>
            </a:r>
            <a:r>
              <a:rPr lang="en-US" altLang="en-US" b="1" dirty="0" err="1">
                <a:latin typeface="Arial" panose="020B0604020202020204" pitchFamily="34" charset="0"/>
              </a:rPr>
              <a:t>Βιωσιμότητ</a:t>
            </a:r>
            <a:r>
              <a:rPr lang="en-US" altLang="en-US" b="1" dirty="0">
                <a:latin typeface="Arial" panose="020B0604020202020204" pitchFamily="34" charset="0"/>
              </a:rPr>
              <a:t>α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51046" y="4678786"/>
            <a:ext cx="563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b="1" dirty="0" err="1">
                <a:latin typeface="Arial" panose="020B0604020202020204" pitchFamily="34" charset="0"/>
              </a:rPr>
              <a:t>Εφ</a:t>
            </a:r>
            <a:r>
              <a:rPr lang="en-US" altLang="en-US" b="1" dirty="0">
                <a:latin typeface="Arial" panose="020B0604020202020204" pitchFamily="34" charset="0"/>
              </a:rPr>
              <a:t>αρμογές Ενεργειακ</a:t>
            </a:r>
            <a:r>
              <a:rPr lang="el-GR" altLang="en-US" b="1" dirty="0">
                <a:latin typeface="Arial" panose="020B0604020202020204" pitchFamily="34" charset="0"/>
              </a:rPr>
              <a:t>ών Συστημάτων</a:t>
            </a:r>
            <a:r>
              <a:rPr lang="en-US" altLang="en-US" b="1" dirty="0"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latin typeface="Arial" panose="020B0604020202020204" pitchFamily="34" charset="0"/>
              </a:rPr>
              <a:t>στ</a:t>
            </a:r>
            <a:r>
              <a:rPr lang="en-US" altLang="en-US" b="1" dirty="0">
                <a:latin typeface="Arial" panose="020B0604020202020204" pitchFamily="34" charset="0"/>
              </a:rPr>
              <a:t>α Κτ</a:t>
            </a:r>
            <a:r>
              <a:rPr lang="el-GR" altLang="en-US" b="1" dirty="0">
                <a:latin typeface="Arial" panose="020B0604020202020204" pitchFamily="34" charset="0"/>
              </a:rPr>
              <a:t>ή</a:t>
            </a:r>
            <a:r>
              <a:rPr lang="en-US" altLang="en-US" b="1" dirty="0" err="1" smtClean="0">
                <a:latin typeface="Arial" panose="020B0604020202020204" pitchFamily="34" charset="0"/>
              </a:rPr>
              <a:t>ρι</a:t>
            </a:r>
            <a:r>
              <a:rPr lang="en-US" altLang="en-US" b="1" dirty="0" smtClean="0">
                <a:latin typeface="Arial" panose="020B0604020202020204" pitchFamily="34" charset="0"/>
              </a:rPr>
              <a:t>α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9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6" grpId="0" animBg="1"/>
      <p:bldP spid="12" grpId="0" animBg="1"/>
      <p:bldP spid="7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24983" y="107575"/>
            <a:ext cx="12216983" cy="5484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11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-24983" y="5592518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0" y="5785120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297"/>
          <p:cNvSpPr txBox="1">
            <a:spLocks noChangeArrowheads="1"/>
          </p:cNvSpPr>
          <p:nvPr/>
        </p:nvSpPr>
        <p:spPr bwMode="auto">
          <a:xfrm>
            <a:off x="-638605" y="6132840"/>
            <a:ext cx="11433605" cy="64633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3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3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2357" y="0"/>
            <a:ext cx="12216983" cy="3977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18" name="Text Box 297"/>
          <p:cNvSpPr txBox="1">
            <a:spLocks noChangeArrowheads="1"/>
          </p:cNvSpPr>
          <p:nvPr/>
        </p:nvSpPr>
        <p:spPr bwMode="auto">
          <a:xfrm>
            <a:off x="-4173939" y="-110227"/>
            <a:ext cx="11433605" cy="55399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Παράδειγμα ΑΠΕ: Αιολική Ενέργεια</a:t>
            </a:r>
          </a:p>
        </p:txBody>
      </p:sp>
      <p:pic>
        <p:nvPicPr>
          <p:cNvPr id="19" name="Picture 4" descr="steamcircu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742" y="2806700"/>
            <a:ext cx="2800123" cy="260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steamcircu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0" y="1249016"/>
            <a:ext cx="3182878" cy="221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8189613" y="2902365"/>
            <a:ext cx="1157627" cy="395009"/>
          </a:xfrm>
          <a:prstGeom prst="rightArrow">
            <a:avLst>
              <a:gd name="adj1" fmla="val 50000"/>
              <a:gd name="adj2" fmla="val 44961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/>
          <a:p>
            <a:endParaRPr lang="el-G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387" y="1110655"/>
            <a:ext cx="5408985" cy="3583419"/>
          </a:xfrm>
          <a:prstGeom prst="rect">
            <a:avLst/>
          </a:prstGeom>
        </p:spPr>
      </p:pic>
      <p:pic>
        <p:nvPicPr>
          <p:cNvPr id="22" name="Picture 21" descr="ÎÏÎ¿ÏÎ­Î»ÎµÏÎ¼Î± ÎµÎ¹ÎºÏÎ½Î±Ï Î³Î¹Î± Î²Î¹Î¿Î¼Î¬Î¶Î±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667" y="5871380"/>
            <a:ext cx="1276033" cy="880857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Rounded Rectangle 23"/>
          <p:cNvSpPr/>
          <p:nvPr/>
        </p:nvSpPr>
        <p:spPr>
          <a:xfrm>
            <a:off x="9906000" y="3836902"/>
            <a:ext cx="1954475" cy="1608042"/>
          </a:xfrm>
          <a:prstGeom prst="roundRect">
            <a:avLst>
              <a:gd name="adj" fmla="val 16670"/>
            </a:avLst>
          </a:prstGeom>
          <a:blipFill rotWithShape="1">
            <a:blip r:embed="rId7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5750906" y="1194631"/>
            <a:ext cx="301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διάφορες πτυχές της σχεδίασης, της ανάπτυξης, της εγκατάστασης και της λειτουργίας αιολικών πάρκων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63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24983" y="131960"/>
            <a:ext cx="12216983" cy="54671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12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-24983" y="5586262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0" y="5746485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297"/>
          <p:cNvSpPr txBox="1">
            <a:spLocks noChangeArrowheads="1"/>
          </p:cNvSpPr>
          <p:nvPr/>
        </p:nvSpPr>
        <p:spPr bwMode="auto">
          <a:xfrm>
            <a:off x="1215343" y="6093206"/>
            <a:ext cx="9579658" cy="64633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3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3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2357" y="-1"/>
            <a:ext cx="12216983" cy="387224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18" name="Text Box 297"/>
          <p:cNvSpPr txBox="1">
            <a:spLocks noChangeArrowheads="1"/>
          </p:cNvSpPr>
          <p:nvPr/>
        </p:nvSpPr>
        <p:spPr bwMode="auto">
          <a:xfrm>
            <a:off x="-4338833" y="-109420"/>
            <a:ext cx="11433605" cy="55399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Παράδειγμα ΑΠΕ: Ηλιακή Ενέργεια</a:t>
            </a:r>
          </a:p>
        </p:txBody>
      </p:sp>
      <p:pic>
        <p:nvPicPr>
          <p:cNvPr id="15" name="Picture 2" descr="ÎÏÎ¿ÏÎ­Î»ÎµÏÎ¼Î± ÎµÎ¹ÎºÏÎ½Î±Ï Î³Î¹Î± solar thermal energ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4" y="436062"/>
            <a:ext cx="4101851" cy="307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6"/>
          <p:cNvSpPr>
            <a:spLocks noChangeArrowheads="1"/>
          </p:cNvSpPr>
          <p:nvPr/>
        </p:nvSpPr>
        <p:spPr bwMode="auto">
          <a:xfrm rot="2380390">
            <a:off x="5170411" y="1367590"/>
            <a:ext cx="1223962" cy="1157287"/>
          </a:xfrm>
          <a:prstGeom prst="rightArrow">
            <a:avLst>
              <a:gd name="adj1" fmla="val 50000"/>
              <a:gd name="adj2" fmla="val 2644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/>
          <a:p>
            <a:endParaRPr lang="el-GR"/>
          </a:p>
        </p:txBody>
      </p:sp>
      <p:pic>
        <p:nvPicPr>
          <p:cNvPr id="17" name="Picture 4" descr="ÎÏÎ¿ÏÎ­Î»ÎµÏÎ¼Î± ÎµÎ¹ÎºÏÎ½Î±Ï Î³Î¹Î± solar thermal energ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869" y="2343944"/>
            <a:ext cx="40481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6" t="9202" r="31679" b="31803"/>
          <a:stretch/>
        </p:blipFill>
        <p:spPr bwMode="auto">
          <a:xfrm>
            <a:off x="637064" y="3554006"/>
            <a:ext cx="2015136" cy="19431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 descr="dish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7"/>
          <a:stretch/>
        </p:blipFill>
        <p:spPr bwMode="auto">
          <a:xfrm>
            <a:off x="2772042" y="3540560"/>
            <a:ext cx="1966873" cy="19431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 descr="ÎÏÎ¿ÏÎ­Î»ÎµÏÎ¼Î± ÎµÎ¹ÎºÏÎ½Î±Ï Î³Î¹Î± Î²Î¹Î¿Î¼Î¬Î¶Î±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6317" y="5934033"/>
            <a:ext cx="1276033" cy="880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408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94121"/>
            <a:ext cx="12192000" cy="52336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dirty="0"/>
              <a:t> 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13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-24983" y="5587044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0" y="5768707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1" y="-1"/>
            <a:ext cx="12192000" cy="394123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18" name="Text Box 297"/>
          <p:cNvSpPr txBox="1">
            <a:spLocks noChangeArrowheads="1"/>
          </p:cNvSpPr>
          <p:nvPr/>
        </p:nvSpPr>
        <p:spPr bwMode="auto">
          <a:xfrm>
            <a:off x="-3492415" y="-103262"/>
            <a:ext cx="11433605" cy="55399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Παράδειγμα ΑΠΕ: Γεωθερμική Ενέργεια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16615" t="13950" r="41962" b="46050"/>
          <a:stretch/>
        </p:blipFill>
        <p:spPr>
          <a:xfrm>
            <a:off x="4847270" y="1898277"/>
            <a:ext cx="3295628" cy="17901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l="16269" t="16410" r="41846" b="46256"/>
          <a:stretch/>
        </p:blipFill>
        <p:spPr>
          <a:xfrm>
            <a:off x="8408352" y="1899358"/>
            <a:ext cx="3543176" cy="177646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/>
          <a:srcRect l="16384" t="18872" r="61231" b="56513"/>
          <a:stretch/>
        </p:blipFill>
        <p:spPr>
          <a:xfrm>
            <a:off x="2983184" y="3830623"/>
            <a:ext cx="2729133" cy="168812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6"/>
          <a:srcRect l="36346" t="27898" r="39423" b="45846"/>
          <a:stretch/>
        </p:blipFill>
        <p:spPr>
          <a:xfrm>
            <a:off x="5827140" y="3821513"/>
            <a:ext cx="2799470" cy="170634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7"/>
          <a:srcRect l="16616" t="13744" r="39192" b="46667"/>
          <a:stretch/>
        </p:blipFill>
        <p:spPr>
          <a:xfrm>
            <a:off x="8741433" y="3830623"/>
            <a:ext cx="3360727" cy="171703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5630" y="424885"/>
            <a:ext cx="4333302" cy="3177138"/>
          </a:xfrm>
          <a:prstGeom prst="rect">
            <a:avLst/>
          </a:prstGeom>
        </p:spPr>
      </p:pic>
      <p:sp>
        <p:nvSpPr>
          <p:cNvPr id="19" name="Text Box 297"/>
          <p:cNvSpPr txBox="1">
            <a:spLocks noChangeArrowheads="1"/>
          </p:cNvSpPr>
          <p:nvPr/>
        </p:nvSpPr>
        <p:spPr bwMode="auto">
          <a:xfrm>
            <a:off x="2089831" y="6068492"/>
            <a:ext cx="8679769" cy="584775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2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32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 </a:t>
            </a:r>
            <a:r>
              <a:rPr lang="el-GR" sz="32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32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2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pic>
        <p:nvPicPr>
          <p:cNvPr id="21" name="Picture 20" descr="ÎÏÎ¿ÏÎ­Î»ÎµÏÎ¼Î± ÎµÎ¹ÎºÏÎ½Î±Ï Î³Î¹Î± Î²Î¹Î¿Î¼Î¬Î¶Î±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667" y="5871380"/>
            <a:ext cx="1276033" cy="880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750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24983" y="107575"/>
            <a:ext cx="12216983" cy="5582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14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-24983" y="5592518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16" y="5775891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-12357" y="-1"/>
            <a:ext cx="12216983" cy="382429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18" name="Text Box 297"/>
          <p:cNvSpPr txBox="1">
            <a:spLocks noChangeArrowheads="1"/>
          </p:cNvSpPr>
          <p:nvPr/>
        </p:nvSpPr>
        <p:spPr bwMode="auto">
          <a:xfrm>
            <a:off x="-6123543" y="-106436"/>
            <a:ext cx="11433605" cy="55399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Παράδειγμα ΑΠΕ: Βιομάζα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273" y="847126"/>
            <a:ext cx="7960954" cy="4245693"/>
          </a:xfrm>
          <a:prstGeom prst="rect">
            <a:avLst/>
          </a:prstGeom>
        </p:spPr>
      </p:pic>
      <p:sp>
        <p:nvSpPr>
          <p:cNvPr id="17" name="Text Box 6" descr="steamcircuit"/>
          <p:cNvSpPr txBox="1">
            <a:spLocks noChangeArrowheads="1"/>
          </p:cNvSpPr>
          <p:nvPr/>
        </p:nvSpPr>
        <p:spPr bwMode="auto">
          <a:xfrm>
            <a:off x="0" y="1181556"/>
            <a:ext cx="3613870" cy="378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r>
              <a:rPr lang="el-GR" sz="2400" dirty="0">
                <a:solidFill>
                  <a:schemeClr val="tx2"/>
                </a:solidFill>
                <a:latin typeface="+mn-lt"/>
              </a:rPr>
              <a:t>Τεχνολογίες Μετατροπής Βιομάζας: </a:t>
            </a:r>
            <a:endParaRPr lang="el-GR" sz="2400" dirty="0" smtClean="0">
              <a:solidFill>
                <a:schemeClr val="tx2"/>
              </a:solidFill>
              <a:latin typeface="+mn-lt"/>
            </a:endParaRPr>
          </a:p>
          <a:p>
            <a:pPr algn="r"/>
            <a:r>
              <a:rPr lang="el-GR" sz="2400" dirty="0" smtClean="0">
                <a:solidFill>
                  <a:schemeClr val="tx2"/>
                </a:solidFill>
                <a:latin typeface="+mn-lt"/>
              </a:rPr>
              <a:t>Εξελίσσει </a:t>
            </a:r>
            <a:r>
              <a:rPr lang="el-GR" sz="2400" dirty="0">
                <a:solidFill>
                  <a:schemeClr val="tx2"/>
                </a:solidFill>
                <a:latin typeface="+mn-lt"/>
              </a:rPr>
              <a:t>και εφαρμόζει διάφορες μεθόδους μετατροπής, όπως την αερόβια ζύμωση, την αναερόβια χώνευση, την πυρόλυση, και την αεριοποίηση για την παραγωγή βιοκαυσίμων</a:t>
            </a:r>
          </a:p>
        </p:txBody>
      </p:sp>
      <p:sp>
        <p:nvSpPr>
          <p:cNvPr id="15" name="Text Box 297"/>
          <p:cNvSpPr txBox="1">
            <a:spLocks noChangeArrowheads="1"/>
          </p:cNvSpPr>
          <p:nvPr/>
        </p:nvSpPr>
        <p:spPr bwMode="auto">
          <a:xfrm>
            <a:off x="1073785" y="6085541"/>
            <a:ext cx="9708516" cy="64633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600" b="1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3600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3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pic>
        <p:nvPicPr>
          <p:cNvPr id="20" name="Picture 19" descr="ÎÏÎ¿ÏÎ­Î»ÎµÏÎ¼Î± ÎµÎ¹ÎºÏÎ½Î±Ï Î³Î¹Î± Î²Î¹Î¿Î¼Î¬Î¶Î±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24" y="5933165"/>
            <a:ext cx="1276033" cy="880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751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24983" y="131960"/>
            <a:ext cx="12216983" cy="54671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15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-24983" y="5586262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02" y="5746485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-12357" y="-1"/>
            <a:ext cx="12216983" cy="400337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18" name="Text Box 297"/>
          <p:cNvSpPr txBox="1">
            <a:spLocks noChangeArrowheads="1"/>
          </p:cNvSpPr>
          <p:nvPr/>
        </p:nvSpPr>
        <p:spPr bwMode="auto">
          <a:xfrm>
            <a:off x="-3692283" y="-82166"/>
            <a:ext cx="11433605" cy="55399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Ενεργειακή Διαχείριση Απορριμμάτων</a:t>
            </a:r>
          </a:p>
        </p:txBody>
      </p:sp>
      <p:pic>
        <p:nvPicPr>
          <p:cNvPr id="10" name="Picture 4" descr="Com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56" y="3801553"/>
            <a:ext cx="2652594" cy="1778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297"/>
          <p:cNvSpPr txBox="1">
            <a:spLocks noChangeArrowheads="1"/>
          </p:cNvSpPr>
          <p:nvPr/>
        </p:nvSpPr>
        <p:spPr bwMode="auto">
          <a:xfrm>
            <a:off x="1200255" y="6068492"/>
            <a:ext cx="9594745" cy="64633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3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3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pic>
        <p:nvPicPr>
          <p:cNvPr id="17" name="Picture 16" descr="ÎÏÎ¿ÏÎ­Î»ÎµÏÎ¼Î± ÎµÎ¹ÎºÏÎ½Î±Ï Î³Î¹Î± Î²Î¹Î¿Î¼Î¬Î¶Î±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667" y="5871380"/>
            <a:ext cx="1276033" cy="88085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 Box 6" descr="steamcircuit"/>
          <p:cNvSpPr txBox="1">
            <a:spLocks noChangeArrowheads="1"/>
          </p:cNvSpPr>
          <p:nvPr/>
        </p:nvSpPr>
        <p:spPr bwMode="auto">
          <a:xfrm>
            <a:off x="0" y="1181556"/>
            <a:ext cx="3613870" cy="267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l-GR" sz="2400" dirty="0" smtClean="0">
                <a:solidFill>
                  <a:schemeClr val="tx2"/>
                </a:solidFill>
              </a:rPr>
              <a:t>Μέθοδοι </a:t>
            </a:r>
            <a:r>
              <a:rPr lang="el-GR" sz="2400" dirty="0">
                <a:solidFill>
                  <a:schemeClr val="tx2"/>
                </a:solidFill>
              </a:rPr>
              <a:t>όπως η αναερόβια χώνευση, η πυρόλυση και η καύση χρησιμοποιούνται για να εξάγουν ενέργεια από οργανικά απόβλητα.</a:t>
            </a:r>
            <a:endParaRPr lang="el-GR" sz="2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3047753" y="471832"/>
            <a:ext cx="3860959" cy="209799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l-GR" sz="3200" dirty="0">
                <a:solidFill>
                  <a:schemeClr val="tx2"/>
                </a:solidFill>
                <a:latin typeface="+mn-lt"/>
              </a:rPr>
              <a:t>Σχεδιασμός συστήματος καύσης σκουπιδιών</a:t>
            </a:r>
          </a:p>
        </p:txBody>
      </p:sp>
      <p:pic>
        <p:nvPicPr>
          <p:cNvPr id="20" name="Picture 5" descr="Sekundärluft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87" y="546319"/>
            <a:ext cx="3952875" cy="518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 descr="sekundaerluf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2362" y="614462"/>
            <a:ext cx="3335338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86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24983" y="107575"/>
            <a:ext cx="12216983" cy="54786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16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-24983" y="5586262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16" y="5734128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-12357" y="-1"/>
            <a:ext cx="12216983" cy="400337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18" name="Text Box 297"/>
          <p:cNvSpPr txBox="1">
            <a:spLocks noChangeArrowheads="1"/>
          </p:cNvSpPr>
          <p:nvPr/>
        </p:nvSpPr>
        <p:spPr bwMode="auto">
          <a:xfrm>
            <a:off x="-3608760" y="-107886"/>
            <a:ext cx="12018249" cy="55399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Εξοικονόμηση ενέργειας στη βιομηχανία</a:t>
            </a:r>
          </a:p>
        </p:txBody>
      </p:sp>
      <p:sp>
        <p:nvSpPr>
          <p:cNvPr id="23" name="Text Box 297"/>
          <p:cNvSpPr txBox="1">
            <a:spLocks noChangeArrowheads="1"/>
          </p:cNvSpPr>
          <p:nvPr/>
        </p:nvSpPr>
        <p:spPr bwMode="auto">
          <a:xfrm>
            <a:off x="1073784" y="6068492"/>
            <a:ext cx="9684145" cy="64633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600" b="1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3600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3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pic>
        <p:nvPicPr>
          <p:cNvPr id="25" name="Picture 24" descr="ÎÏÎ¿ÏÎ­Î»ÎµÏÎ¼Î± ÎµÎ¹ÎºÏÎ½Î±Ï Î³Î¹Î± Î²Î¹Î¿Î¼Î¬Î¶Î±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24" y="5871380"/>
            <a:ext cx="1276033" cy="880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" descr="Αποτέλεσμα εικόνας για Energy Efficiency in the industry">
            <a:extLst>
              <a:ext uri="{FF2B5EF4-FFF2-40B4-BE49-F238E27FC236}">
                <a16:creationId xmlns:a16="http://schemas.microsoft.com/office/drawing/2014/main" id="{34E1A114-EAAD-2647-8A36-12AF318FA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84" y="1216200"/>
            <a:ext cx="11613149" cy="362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68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24983" y="107575"/>
            <a:ext cx="12216983" cy="54786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17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-24983" y="5586262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0" y="5758842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-12357" y="-1"/>
            <a:ext cx="12216983" cy="400337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18" name="Text Box 297"/>
          <p:cNvSpPr txBox="1">
            <a:spLocks noChangeArrowheads="1"/>
          </p:cNvSpPr>
          <p:nvPr/>
        </p:nvSpPr>
        <p:spPr bwMode="auto">
          <a:xfrm>
            <a:off x="-4116982" y="-83172"/>
            <a:ext cx="11433605" cy="55399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Ενεργειακή Διαχείριση Συστημάτων</a:t>
            </a: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1" r="66769"/>
          <a:stretch/>
        </p:blipFill>
        <p:spPr bwMode="auto">
          <a:xfrm>
            <a:off x="1098498" y="606167"/>
            <a:ext cx="3404382" cy="465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994" y="661573"/>
            <a:ext cx="5866832" cy="4683931"/>
          </a:xfrm>
          <a:prstGeom prst="rect">
            <a:avLst/>
          </a:prstGeom>
          <a:noFill/>
        </p:spPr>
      </p:pic>
      <p:sp>
        <p:nvSpPr>
          <p:cNvPr id="15" name="Text Box 297"/>
          <p:cNvSpPr txBox="1">
            <a:spLocks noChangeArrowheads="1"/>
          </p:cNvSpPr>
          <p:nvPr/>
        </p:nvSpPr>
        <p:spPr bwMode="auto">
          <a:xfrm>
            <a:off x="1098499" y="6093206"/>
            <a:ext cx="9659088" cy="64633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600" b="1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3600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3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pic>
        <p:nvPicPr>
          <p:cNvPr id="17" name="Picture 16" descr="ÎÏÎ¿ÏÎ­Î»ÎµÏÎ¼Î± ÎµÎ¹ÎºÏÎ½Î±Ï Î³Î¹Î± Î²Î¹Î¿Î¼Î¬Î¶Î±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667" y="5871380"/>
            <a:ext cx="1276033" cy="880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6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24983" y="131959"/>
            <a:ext cx="12216983" cy="547336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18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-24983" y="5592517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56" y="5762606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-12357" y="0"/>
            <a:ext cx="12216983" cy="400336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18" name="Text Box 297"/>
          <p:cNvSpPr txBox="1">
            <a:spLocks noChangeArrowheads="1"/>
          </p:cNvSpPr>
          <p:nvPr/>
        </p:nvSpPr>
        <p:spPr bwMode="auto">
          <a:xfrm>
            <a:off x="-4854614" y="-116907"/>
            <a:ext cx="9671889" cy="55399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Αποθήκευση Θερμότητας </a:t>
            </a:r>
          </a:p>
        </p:txBody>
      </p:sp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64" y="1700814"/>
            <a:ext cx="4532141" cy="2672251"/>
          </a:xfrm>
          <a:prstGeom prst="rect">
            <a:avLst/>
          </a:prstGeom>
        </p:spPr>
      </p:pic>
      <p:pic>
        <p:nvPicPr>
          <p:cNvPr id="10" name="Picture 2" descr="Î£ÏÎµÏÎ¹ÎºÎ® ÎµÎ¹ÎºÏÎ½Î±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" t="9832" r="2853" b="2988"/>
          <a:stretch/>
        </p:blipFill>
        <p:spPr bwMode="auto">
          <a:xfrm>
            <a:off x="5438335" y="1392779"/>
            <a:ext cx="6344530" cy="328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297"/>
          <p:cNvSpPr txBox="1">
            <a:spLocks noChangeArrowheads="1"/>
          </p:cNvSpPr>
          <p:nvPr/>
        </p:nvSpPr>
        <p:spPr bwMode="auto">
          <a:xfrm>
            <a:off x="1192363" y="6085541"/>
            <a:ext cx="9602637" cy="64633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600" b="1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3600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3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pic>
        <p:nvPicPr>
          <p:cNvPr id="17" name="Picture 16" descr="ÎÏÎ¿ÏÎ­Î»ÎµÏÎ¼Î± ÎµÎ¹ÎºÏÎ½Î±Ï Î³Î¹Î± Î²Î¹Î¿Î¼Î¬Î¶Î±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667" y="5920808"/>
            <a:ext cx="1276033" cy="880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62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24983" y="131960"/>
            <a:ext cx="12216983" cy="54671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dirty="0"/>
              <a:t> 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19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-24983" y="5586262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59" y="5758842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-12357" y="-1"/>
            <a:ext cx="12216983" cy="400337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18" name="Text Box 297"/>
          <p:cNvSpPr txBox="1">
            <a:spLocks noChangeArrowheads="1"/>
          </p:cNvSpPr>
          <p:nvPr/>
        </p:nvSpPr>
        <p:spPr bwMode="auto">
          <a:xfrm>
            <a:off x="-461863" y="-76832"/>
            <a:ext cx="9671889" cy="55399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Κτήρια μηδενικής ενεργειακής κατανάλωσης (</a:t>
            </a:r>
            <a:r>
              <a:rPr lang="el-GR" sz="3000" b="1" dirty="0" err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nZEB</a:t>
            </a:r>
            <a:r>
              <a:rPr lang="el-GR" sz="3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) </a:t>
            </a:r>
          </a:p>
        </p:txBody>
      </p:sp>
      <p:pic>
        <p:nvPicPr>
          <p:cNvPr id="15" name="Picture 8" descr="Î£ÏÎµÏÎ¹ÎºÎ® ÎµÎ¹ÎºÏÎ½Î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3" y="946820"/>
            <a:ext cx="5236965" cy="367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4" descr="solarhe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9"/>
          <a:stretch>
            <a:fillRect/>
          </a:stretch>
        </p:blipFill>
        <p:spPr bwMode="auto">
          <a:xfrm>
            <a:off x="6649944" y="2287164"/>
            <a:ext cx="4806950" cy="2975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297"/>
          <p:cNvSpPr txBox="1">
            <a:spLocks noChangeArrowheads="1"/>
          </p:cNvSpPr>
          <p:nvPr/>
        </p:nvSpPr>
        <p:spPr bwMode="auto">
          <a:xfrm>
            <a:off x="1061427" y="6093206"/>
            <a:ext cx="9746273" cy="64633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600" b="1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3600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3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6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pic>
        <p:nvPicPr>
          <p:cNvPr id="20" name="Picture 19" descr="ÎÏÎ¿ÏÎ­Î»ÎµÏÎ¼Î± ÎµÎ¹ÎºÏÎ½Î±Ï Î³Î¹Î± Î²Î¹Î¿Î¼Î¬Î¶Î±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24" y="5871380"/>
            <a:ext cx="1276033" cy="880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623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-24983" y="1"/>
            <a:ext cx="12216983" cy="56702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 dirty="0"/>
          </a:p>
        </p:txBody>
      </p:sp>
      <p:sp>
        <p:nvSpPr>
          <p:cNvPr id="22" name="Rectangle 21"/>
          <p:cNvSpPr/>
          <p:nvPr/>
        </p:nvSpPr>
        <p:spPr>
          <a:xfrm>
            <a:off x="328221" y="2977734"/>
            <a:ext cx="5555227" cy="2657137"/>
          </a:xfrm>
          <a:prstGeom prst="rect">
            <a:avLst/>
          </a:prstGeom>
          <a:solidFill>
            <a:srgbClr val="9F8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21" name="Rectangle 20"/>
          <p:cNvSpPr/>
          <p:nvPr/>
        </p:nvSpPr>
        <p:spPr>
          <a:xfrm>
            <a:off x="287884" y="147794"/>
            <a:ext cx="5555225" cy="2657137"/>
          </a:xfrm>
          <a:prstGeom prst="rect">
            <a:avLst/>
          </a:prstGeom>
          <a:solidFill>
            <a:srgbClr val="C7B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18" name="Rectangle 17"/>
          <p:cNvSpPr/>
          <p:nvPr/>
        </p:nvSpPr>
        <p:spPr>
          <a:xfrm>
            <a:off x="6059744" y="2965951"/>
            <a:ext cx="5555227" cy="2657137"/>
          </a:xfrm>
          <a:prstGeom prst="rect">
            <a:avLst/>
          </a:prstGeom>
          <a:solidFill>
            <a:srgbClr val="C99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17" name="Rectangle 16"/>
          <p:cNvSpPr/>
          <p:nvPr/>
        </p:nvSpPr>
        <p:spPr>
          <a:xfrm>
            <a:off x="6083508" y="161330"/>
            <a:ext cx="5555227" cy="2657137"/>
          </a:xfrm>
          <a:prstGeom prst="rect">
            <a:avLst/>
          </a:prstGeom>
          <a:solidFill>
            <a:srgbClr val="77A3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8" name="Text Box 6" descr="steamcircuit"/>
          <p:cNvSpPr txBox="1">
            <a:spLocks noChangeArrowheads="1"/>
          </p:cNvSpPr>
          <p:nvPr/>
        </p:nvSpPr>
        <p:spPr bwMode="auto">
          <a:xfrm>
            <a:off x="-7106857" y="-2609230"/>
            <a:ext cx="9375136" cy="150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9" rIns="92075" bIns="46039">
            <a:spAutoFit/>
          </a:bodyPr>
          <a:lstStyle>
            <a:lvl1pPr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891" indent="-342891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0" dirty="0">
              <a:solidFill>
                <a:schemeClr val="bg2">
                  <a:lumMod val="25000"/>
                </a:schemeClr>
              </a:solidFill>
            </a:endParaRPr>
          </a:p>
          <a:p>
            <a:pPr marL="342891" indent="-342891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0" dirty="0">
              <a:solidFill>
                <a:schemeClr val="bg2">
                  <a:lumMod val="25000"/>
                </a:schemeClr>
              </a:solidFill>
              <a:cs typeface="Arial" panose="020B0604020202020204" pitchFamily="34" charset="0"/>
            </a:endParaRPr>
          </a:p>
          <a:p>
            <a:pPr marL="342891" indent="-342891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l-GR" sz="2400" b="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7884" y="132338"/>
            <a:ext cx="5444259" cy="49244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l-GR" sz="2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  Μηχανολόγος Μηχανικός</a:t>
            </a:r>
            <a:endParaRPr lang="en-US" sz="26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55184" y="2879874"/>
            <a:ext cx="54432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l-GR" sz="27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Κατασκευαστής  Μηχανολόγος Μηχανικός</a:t>
            </a:r>
            <a:endParaRPr lang="en-US" sz="27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4261" y="2970433"/>
            <a:ext cx="555522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l-GR" sz="27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  Μηχανικός Παραγωγής</a:t>
            </a:r>
            <a:endParaRPr lang="en-US" sz="27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77632" y="75800"/>
            <a:ext cx="54432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l-GR" sz="2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  Μηχανικός Εναέριων &amp; Επίγειων Μεταφορικών Μέσων</a:t>
            </a:r>
            <a:endParaRPr lang="en-US" sz="26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3333751" y="3368532"/>
            <a:ext cx="24628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sz="2400">
                <a:latin typeface="Arial" charset="0"/>
                <a:cs typeface="Arial" charset="0"/>
              </a:rPr>
              <a:t/>
            </a:r>
            <a:br>
              <a:rPr lang="el-GR" altLang="el-GR" sz="2400">
                <a:latin typeface="Arial" charset="0"/>
                <a:cs typeface="Arial" charset="0"/>
              </a:rPr>
            </a:br>
            <a:endParaRPr lang="el-GR" altLang="el-GR" sz="2400">
              <a:latin typeface="Arial" charset="0"/>
              <a:cs typeface="Arial" charset="0"/>
            </a:endParaRPr>
          </a:p>
        </p:txBody>
      </p:sp>
      <p:pic>
        <p:nvPicPr>
          <p:cNvPr id="1026" name="Picture 2" descr="D:\DATA\PUBLICITY COMMITTEE\PHOTOS\solar bw 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84" y="969148"/>
            <a:ext cx="5555225" cy="185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DATA\PUBLICITY COMMITTEE\PHOTOS\robot bw smal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04" y="3772952"/>
            <a:ext cx="5555227" cy="185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ATA\PUBLICITY COMMITTEE\PHOTOS\quality bw smal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61" y="3799419"/>
            <a:ext cx="5555227" cy="185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DATA\PUBLICITY COMMITTEE\PHOTOS\formula bw smal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507" y="954731"/>
            <a:ext cx="5555227" cy="185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D:\DATA\Site MECH\NTUA-LOGO WHIT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0" y="5808270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-24983" y="5636472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5" name="Picture 2" descr="D:\DATA\Site MECH\NTUA-LOGO WHIT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05" y="5799976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297"/>
          <p:cNvSpPr txBox="1">
            <a:spLocks noChangeArrowheads="1"/>
          </p:cNvSpPr>
          <p:nvPr/>
        </p:nvSpPr>
        <p:spPr bwMode="auto">
          <a:xfrm>
            <a:off x="3406001" y="6093692"/>
            <a:ext cx="8686383" cy="707886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4000" b="1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Κύκλοι-</a:t>
            </a:r>
            <a:r>
              <a:rPr lang="el-GR" sz="4000" b="1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Κατευθύνσεις</a:t>
            </a:r>
            <a:endParaRPr lang="sv-SE" sz="4000" b="1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04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20</a:t>
            </a:fld>
            <a:endParaRPr lang="el-G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733" y="1043208"/>
            <a:ext cx="11325405" cy="5164482"/>
          </a:xfrm>
          <a:prstGeom prst="rect">
            <a:avLst/>
          </a:prstGeom>
        </p:spPr>
      </p:pic>
      <p:sp>
        <p:nvSpPr>
          <p:cNvPr id="4" name="Text Box 297"/>
          <p:cNvSpPr txBox="1">
            <a:spLocks noChangeArrowheads="1"/>
          </p:cNvSpPr>
          <p:nvPr/>
        </p:nvSpPr>
        <p:spPr bwMode="auto">
          <a:xfrm>
            <a:off x="-2069766" y="137881"/>
            <a:ext cx="11433605" cy="55399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000" b="1" dirty="0" smtClean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Παράδειγμα Ενεργειακού Σχεδιασμού Κτηρίων</a:t>
            </a:r>
            <a:endParaRPr lang="el-GR" sz="3000" b="1" dirty="0">
              <a:solidFill>
                <a:schemeClr val="tx2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19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21</a:t>
            </a:fld>
            <a:endParaRPr lang="el-G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5287" y="1127525"/>
            <a:ext cx="3330512" cy="17941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466" y="3400434"/>
            <a:ext cx="5523068" cy="25905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0866" y="68310"/>
            <a:ext cx="4214912" cy="19562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8156" y="2207161"/>
            <a:ext cx="4214912" cy="19689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3577" y="4426993"/>
            <a:ext cx="4349491" cy="2111919"/>
          </a:xfrm>
          <a:prstGeom prst="rect">
            <a:avLst/>
          </a:prstGeom>
        </p:spPr>
      </p:pic>
      <p:sp>
        <p:nvSpPr>
          <p:cNvPr id="9" name="Text Box 297"/>
          <p:cNvSpPr txBox="1">
            <a:spLocks noChangeArrowheads="1"/>
          </p:cNvSpPr>
          <p:nvPr/>
        </p:nvSpPr>
        <p:spPr bwMode="auto">
          <a:xfrm>
            <a:off x="0" y="0"/>
            <a:ext cx="11433605" cy="101566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l"/>
            <a:r>
              <a:rPr lang="el-GR" sz="3000" b="1" dirty="0" smtClean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Παράδειγμα </a:t>
            </a:r>
          </a:p>
          <a:p>
            <a:pPr algn="l"/>
            <a:r>
              <a:rPr lang="el-GR" sz="3000" b="1" dirty="0" smtClean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Ενεργειακού Σχεδιασμού Κτηρίων</a:t>
            </a:r>
            <a:endParaRPr lang="el-GR" sz="3000" b="1" dirty="0">
              <a:solidFill>
                <a:schemeClr val="tx2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05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22</a:t>
            </a:fld>
            <a:endParaRPr lang="el-G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8401"/>
          <a:stretch/>
        </p:blipFill>
        <p:spPr>
          <a:xfrm>
            <a:off x="364066" y="1413557"/>
            <a:ext cx="11162955" cy="33044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801" y="93133"/>
            <a:ext cx="5401734" cy="32767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200" y="3369877"/>
            <a:ext cx="6480335" cy="3087064"/>
          </a:xfrm>
          <a:prstGeom prst="rect">
            <a:avLst/>
          </a:prstGeom>
        </p:spPr>
      </p:pic>
      <p:sp>
        <p:nvSpPr>
          <p:cNvPr id="6" name="Text Box 297"/>
          <p:cNvSpPr txBox="1">
            <a:spLocks noChangeArrowheads="1"/>
          </p:cNvSpPr>
          <p:nvPr/>
        </p:nvSpPr>
        <p:spPr bwMode="auto">
          <a:xfrm>
            <a:off x="0" y="0"/>
            <a:ext cx="11433605" cy="101566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l"/>
            <a:r>
              <a:rPr lang="el-GR" sz="3000" b="1" dirty="0" smtClean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Παράδειγμα </a:t>
            </a:r>
          </a:p>
          <a:p>
            <a:pPr algn="l"/>
            <a:r>
              <a:rPr lang="el-GR" sz="3000" b="1" dirty="0" smtClean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Ενεργειακού Σχεδιασμού Κτηρίων</a:t>
            </a:r>
            <a:endParaRPr lang="el-GR" sz="3000" b="1" dirty="0">
              <a:solidFill>
                <a:schemeClr val="tx2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5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23</a:t>
            </a:fld>
            <a:endParaRPr lang="el-G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59" y="1069237"/>
            <a:ext cx="10326541" cy="5287113"/>
          </a:xfrm>
          <a:prstGeom prst="rect">
            <a:avLst/>
          </a:prstGeom>
        </p:spPr>
      </p:pic>
      <p:sp>
        <p:nvSpPr>
          <p:cNvPr id="4" name="Text Box 297"/>
          <p:cNvSpPr txBox="1">
            <a:spLocks noChangeArrowheads="1"/>
          </p:cNvSpPr>
          <p:nvPr/>
        </p:nvSpPr>
        <p:spPr bwMode="auto">
          <a:xfrm>
            <a:off x="0" y="0"/>
            <a:ext cx="11433605" cy="101566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l"/>
            <a:r>
              <a:rPr lang="el-GR" sz="3000" b="1" dirty="0" smtClean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Παράδειγμα </a:t>
            </a:r>
          </a:p>
          <a:p>
            <a:pPr algn="l"/>
            <a:r>
              <a:rPr lang="el-GR" sz="3000" b="1" dirty="0" smtClean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Ενεργειακού Σχεδιασμού Κτηρίων</a:t>
            </a:r>
            <a:endParaRPr lang="el-GR" sz="3000" b="1" dirty="0">
              <a:solidFill>
                <a:schemeClr val="tx2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25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24983" y="191460"/>
            <a:ext cx="12216983" cy="54076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dirty="0"/>
              <a:t> 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24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-24983" y="5586262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16" y="5746485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-12357" y="0"/>
            <a:ext cx="12216983" cy="387124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18" name="Text Box 297"/>
          <p:cNvSpPr txBox="1">
            <a:spLocks noChangeArrowheads="1"/>
          </p:cNvSpPr>
          <p:nvPr/>
        </p:nvSpPr>
        <p:spPr bwMode="auto">
          <a:xfrm>
            <a:off x="-2548097" y="-102848"/>
            <a:ext cx="9671889" cy="55399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Ανάλυση Περιβαλλοντικών Θεμάτων</a:t>
            </a: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3721" y="561700"/>
            <a:ext cx="3083369" cy="2750141"/>
          </a:xfrm>
          <a:prstGeom prst="rect">
            <a:avLst/>
          </a:prstGeom>
          <a:noFill/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599" y="640501"/>
            <a:ext cx="2840335" cy="2214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847" y="627288"/>
            <a:ext cx="2813196" cy="2205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104" y="3498216"/>
            <a:ext cx="2009775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878" y="3519289"/>
            <a:ext cx="233362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643" y="2977415"/>
            <a:ext cx="39624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297"/>
          <p:cNvSpPr txBox="1">
            <a:spLocks noChangeArrowheads="1"/>
          </p:cNvSpPr>
          <p:nvPr/>
        </p:nvSpPr>
        <p:spPr bwMode="auto">
          <a:xfrm>
            <a:off x="2062391" y="6076788"/>
            <a:ext cx="8679769" cy="584775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3200" b="1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3200" dirty="0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2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32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32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pic>
        <p:nvPicPr>
          <p:cNvPr id="24" name="Picture 23" descr="ÎÏÎ¿ÏÎ­Î»ÎµÏÎ¼Î± ÎµÎ¹ÎºÏÎ½Î±Ï Î³Î¹Î± Î²Î¹Î¿Î¼Î¬Î¶Î±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667" y="5871380"/>
            <a:ext cx="1276033" cy="880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201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2193"/>
            <a:ext cx="12192000" cy="55717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dirty="0"/>
              <a:t> 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25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0" y="5583291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80" y="5750395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297"/>
          <p:cNvSpPr txBox="1">
            <a:spLocks noChangeArrowheads="1"/>
          </p:cNvSpPr>
          <p:nvPr/>
        </p:nvSpPr>
        <p:spPr bwMode="auto">
          <a:xfrm>
            <a:off x="8877782" y="6003720"/>
            <a:ext cx="3178543" cy="78483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45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Συζήτηση</a:t>
            </a:r>
          </a:p>
        </p:txBody>
      </p:sp>
      <p:pic>
        <p:nvPicPr>
          <p:cNvPr id="18" name="Picture 4" descr="14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491" y="1288944"/>
            <a:ext cx="9144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5565775" y="875696"/>
            <a:ext cx="3600450" cy="1295400"/>
          </a:xfrm>
          <a:prstGeom prst="wedgeEllipseCallout">
            <a:avLst>
              <a:gd name="adj1" fmla="val 12741"/>
              <a:gd name="adj2" fmla="val 11153"/>
            </a:avLst>
          </a:prstGeom>
          <a:solidFill>
            <a:schemeClr val="tx1"/>
          </a:solidFill>
          <a:ln w="28575">
            <a:solidFill>
              <a:schemeClr val="bg2"/>
            </a:solidFill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l-GR" sz="3200" dirty="0">
                <a:solidFill>
                  <a:schemeClr val="bg2"/>
                </a:solidFill>
                <a:latin typeface="+mj-lt"/>
              </a:rPr>
              <a:t>Ερωτήσεις ;</a:t>
            </a:r>
          </a:p>
        </p:txBody>
      </p:sp>
      <p:sp>
        <p:nvSpPr>
          <p:cNvPr id="9" name="Rectangle 8"/>
          <p:cNvSpPr/>
          <p:nvPr/>
        </p:nvSpPr>
        <p:spPr>
          <a:xfrm>
            <a:off x="-12192" y="-1"/>
            <a:ext cx="12216983" cy="394123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64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B61D4D-8E0A-69C7-E527-27B89B718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26</a:t>
            </a:fld>
            <a:endParaRPr lang="el-G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1C8016-38CB-FB42-D599-C0B15AF79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016" y="0"/>
            <a:ext cx="6010384" cy="678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22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7D2F08-37CC-8CA1-5859-4F51F18FB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27</a:t>
            </a:fld>
            <a:endParaRPr lang="el-G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0CAC9B-6D4A-9587-B366-D81F53685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369" y="342899"/>
            <a:ext cx="6695528" cy="6508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25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6318CA-0EC1-4563-3F9F-C2F3F4B55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28</a:t>
            </a:fld>
            <a:endParaRPr lang="el-G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62686F-0088-F60A-785E-C96E09B87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865" y="68262"/>
            <a:ext cx="7109252" cy="672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52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8187510" y="1929"/>
            <a:ext cx="4053456" cy="48909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Σκοπός </a:t>
            </a:r>
            <a:endParaRPr lang="el-GR" sz="60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tx2"/>
                </a:solidFill>
              </a:rPr>
              <a:t>η </a:t>
            </a:r>
            <a:r>
              <a:rPr lang="el-GR" sz="2400" b="1" dirty="0">
                <a:solidFill>
                  <a:schemeClr val="tx2"/>
                </a:solidFill>
              </a:rPr>
              <a:t>μελέτη, </a:t>
            </a:r>
            <a:endParaRPr lang="el-GR" sz="2400" b="1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tx2"/>
                </a:solidFill>
              </a:rPr>
              <a:t>ο </a:t>
            </a:r>
            <a:r>
              <a:rPr lang="el-GR" sz="2400" b="1" dirty="0">
                <a:solidFill>
                  <a:schemeClr val="tx2"/>
                </a:solidFill>
              </a:rPr>
              <a:t>σχεδιασμός και η υλοποίηση λύσεων </a:t>
            </a:r>
            <a:endParaRPr lang="el-GR" sz="2400" b="1" dirty="0" smtClean="0">
              <a:solidFill>
                <a:schemeClr val="tx2"/>
              </a:solidFill>
            </a:endParaRPr>
          </a:p>
          <a:p>
            <a:endParaRPr lang="el-GR" sz="2400" b="1" dirty="0">
              <a:solidFill>
                <a:schemeClr val="tx2"/>
              </a:solidFill>
            </a:endParaRPr>
          </a:p>
          <a:p>
            <a:endParaRPr lang="el-GR" sz="2400" b="1" dirty="0" smtClean="0">
              <a:solidFill>
                <a:schemeClr val="tx2"/>
              </a:solidFill>
            </a:endParaRPr>
          </a:p>
          <a:p>
            <a:r>
              <a:rPr lang="el-GR" sz="2400" b="1" dirty="0" smtClean="0">
                <a:solidFill>
                  <a:schemeClr val="tx2"/>
                </a:solidFill>
              </a:rPr>
              <a:t>που </a:t>
            </a:r>
            <a:r>
              <a:rPr lang="el-GR" sz="2400" b="1" dirty="0">
                <a:solidFill>
                  <a:schemeClr val="tx2"/>
                </a:solidFill>
              </a:rPr>
              <a:t>αφορούν </a:t>
            </a:r>
            <a:endParaRPr lang="el-GR" sz="2400" b="1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tx2"/>
                </a:solidFill>
              </a:rPr>
              <a:t>την </a:t>
            </a:r>
            <a:r>
              <a:rPr lang="el-GR" sz="2400" b="1" dirty="0">
                <a:solidFill>
                  <a:schemeClr val="tx2"/>
                </a:solidFill>
              </a:rPr>
              <a:t>παραγωγή, </a:t>
            </a:r>
            <a:endParaRPr lang="el-GR" sz="2400" b="1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tx2"/>
                </a:solidFill>
              </a:rPr>
              <a:t>τη </a:t>
            </a:r>
            <a:r>
              <a:rPr lang="el-GR" sz="2400" b="1" dirty="0">
                <a:solidFill>
                  <a:schemeClr val="tx2"/>
                </a:solidFill>
              </a:rPr>
              <a:t>μεταφορά</a:t>
            </a:r>
            <a:r>
              <a:rPr lang="el-GR" sz="2400" b="1" dirty="0" smtClean="0">
                <a:solidFill>
                  <a:schemeClr val="tx2"/>
                </a:solidFill>
              </a:rPr>
              <a:t>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tx2"/>
                </a:solidFill>
              </a:rPr>
              <a:t>την </a:t>
            </a:r>
            <a:r>
              <a:rPr lang="el-GR" sz="2400" b="1" dirty="0">
                <a:solidFill>
                  <a:schemeClr val="tx2"/>
                </a:solidFill>
              </a:rPr>
              <a:t>αποθήκευση και </a:t>
            </a:r>
            <a:endParaRPr lang="el-GR" sz="2400" b="1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tx2"/>
                </a:solidFill>
              </a:rPr>
              <a:t>τη </a:t>
            </a:r>
            <a:r>
              <a:rPr lang="el-GR" sz="2400" b="1" dirty="0">
                <a:solidFill>
                  <a:schemeClr val="tx2"/>
                </a:solidFill>
              </a:rPr>
              <a:t>διαχείριση της ενέργειας</a:t>
            </a:r>
            <a:endParaRPr lang="el-GR" sz="2400" b="1" dirty="0">
              <a:solidFill>
                <a:schemeClr val="tx2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87884" y="147794"/>
            <a:ext cx="5555225" cy="2657137"/>
          </a:xfrm>
          <a:prstGeom prst="rect">
            <a:avLst/>
          </a:prstGeom>
          <a:solidFill>
            <a:srgbClr val="C7B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8" name="Text Box 6" descr="steamcircuit"/>
          <p:cNvSpPr txBox="1">
            <a:spLocks noChangeArrowheads="1"/>
          </p:cNvSpPr>
          <p:nvPr/>
        </p:nvSpPr>
        <p:spPr bwMode="auto">
          <a:xfrm>
            <a:off x="-7106857" y="-2609230"/>
            <a:ext cx="9375136" cy="150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9" rIns="92075" bIns="46039">
            <a:spAutoFit/>
          </a:bodyPr>
          <a:lstStyle>
            <a:lvl1pPr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FFF00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891" indent="-342891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0" dirty="0">
              <a:solidFill>
                <a:schemeClr val="bg2">
                  <a:lumMod val="25000"/>
                </a:schemeClr>
              </a:solidFill>
            </a:endParaRPr>
          </a:p>
          <a:p>
            <a:pPr marL="342891" indent="-342891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0" dirty="0">
              <a:solidFill>
                <a:schemeClr val="bg2">
                  <a:lumMod val="25000"/>
                </a:schemeClr>
              </a:solidFill>
              <a:cs typeface="Arial" panose="020B0604020202020204" pitchFamily="34" charset="0"/>
            </a:endParaRPr>
          </a:p>
          <a:p>
            <a:pPr marL="342891" indent="-342891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l-GR" sz="2400" b="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7884" y="132338"/>
            <a:ext cx="5444259" cy="49244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l-GR" sz="2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  Μηχανολόγος Μηχανικός</a:t>
            </a:r>
            <a:endParaRPr lang="en-US" sz="26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3333751" y="3368532"/>
            <a:ext cx="24628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sz="2400">
                <a:latin typeface="Arial" charset="0"/>
                <a:cs typeface="Arial" charset="0"/>
              </a:rPr>
              <a:t/>
            </a:r>
            <a:br>
              <a:rPr lang="el-GR" altLang="el-GR" sz="2400">
                <a:latin typeface="Arial" charset="0"/>
                <a:cs typeface="Arial" charset="0"/>
              </a:rPr>
            </a:br>
            <a:endParaRPr lang="el-GR" altLang="el-GR" sz="2400">
              <a:latin typeface="Arial" charset="0"/>
              <a:cs typeface="Arial" charset="0"/>
            </a:endParaRPr>
          </a:p>
        </p:txBody>
      </p:sp>
      <p:pic>
        <p:nvPicPr>
          <p:cNvPr id="1026" name="Picture 2" descr="D:\DATA\PUBLICITY COMMITTEE\PHOTOS\solar bw 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84" y="969148"/>
            <a:ext cx="5555225" cy="185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D:\DATA\Site MECH\NTUA-LOGO WHIT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0" y="5808270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-24983" y="5636472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5" name="Picture 2" descr="D:\DATA\Site MECH\NTUA-LOGO WHIT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05" y="5799976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297"/>
          <p:cNvSpPr txBox="1">
            <a:spLocks noChangeArrowheads="1"/>
          </p:cNvSpPr>
          <p:nvPr/>
        </p:nvSpPr>
        <p:spPr bwMode="auto">
          <a:xfrm>
            <a:off x="3406001" y="6093692"/>
            <a:ext cx="8686383" cy="707886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4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Κατευθύνσεις</a:t>
            </a:r>
            <a:endParaRPr lang="sv-SE" sz="4000" b="1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054014-8189-4F49-9CE9-00D37E1691E1}"/>
              </a:ext>
            </a:extLst>
          </p:cNvPr>
          <p:cNvSpPr txBox="1"/>
          <p:nvPr/>
        </p:nvSpPr>
        <p:spPr>
          <a:xfrm>
            <a:off x="6077918" y="876989"/>
            <a:ext cx="20509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000" dirty="0"/>
              <a:t>Ενέργεια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89E51CC-A152-EC40-A2E3-6F7B8AD9C4E8}"/>
              </a:ext>
            </a:extLst>
          </p:cNvPr>
          <p:cNvSpPr txBox="1"/>
          <p:nvPr/>
        </p:nvSpPr>
        <p:spPr>
          <a:xfrm>
            <a:off x="3073838" y="4118386"/>
            <a:ext cx="9300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AE" sz="4000" dirty="0"/>
              <a:t>طاقة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30C981-CFA0-0E49-A0A5-EEB4C047A7EC}"/>
              </a:ext>
            </a:extLst>
          </p:cNvPr>
          <p:cNvSpPr txBox="1"/>
          <p:nvPr/>
        </p:nvSpPr>
        <p:spPr>
          <a:xfrm rot="16200000">
            <a:off x="3751441" y="4108297"/>
            <a:ext cx="22268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/>
              <a:t>能 </a:t>
            </a:r>
            <a:r>
              <a:rPr lang="en-US" altLang="ja-JP" sz="4000" dirty="0"/>
              <a:t>| </a:t>
            </a:r>
            <a:r>
              <a:rPr lang="en-GB" sz="4000" dirty="0" err="1"/>
              <a:t>néng</a:t>
            </a:r>
            <a:endParaRPr lang="en-GB" sz="40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88C5541-CDB8-4040-AA45-B8A142F0C190}"/>
              </a:ext>
            </a:extLst>
          </p:cNvPr>
          <p:cNvSpPr txBox="1"/>
          <p:nvPr/>
        </p:nvSpPr>
        <p:spPr>
          <a:xfrm rot="973237">
            <a:off x="5895279" y="1992105"/>
            <a:ext cx="20778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Энергия </a:t>
            </a:r>
            <a:endParaRPr lang="el-GR" sz="40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A069FD-1296-4B42-B66A-5F1091CA9167}"/>
              </a:ext>
            </a:extLst>
          </p:cNvPr>
          <p:cNvSpPr txBox="1"/>
          <p:nvPr/>
        </p:nvSpPr>
        <p:spPr>
          <a:xfrm rot="1262367">
            <a:off x="5445949" y="3197420"/>
            <a:ext cx="14905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Energi</a:t>
            </a:r>
            <a:endParaRPr lang="el-GR" sz="40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84A18C-92FA-374A-9B24-C2EFBE504FC3}"/>
              </a:ext>
            </a:extLst>
          </p:cNvPr>
          <p:cNvSpPr txBox="1"/>
          <p:nvPr/>
        </p:nvSpPr>
        <p:spPr>
          <a:xfrm rot="19211603">
            <a:off x="5753867" y="3669223"/>
            <a:ext cx="2919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エネルギー</a:t>
            </a:r>
          </a:p>
          <a:p>
            <a:r>
              <a:rPr lang="en-GB" sz="4000" dirty="0" err="1"/>
              <a:t>Enerugī</a:t>
            </a:r>
            <a:endParaRPr lang="el-GR" sz="40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52F960D-B411-754D-A203-60B90D8B632A}"/>
              </a:ext>
            </a:extLst>
          </p:cNvPr>
          <p:cNvSpPr txBox="1"/>
          <p:nvPr/>
        </p:nvSpPr>
        <p:spPr>
          <a:xfrm>
            <a:off x="2059112" y="4886464"/>
            <a:ext cx="10935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i-IN" sz="4000" dirty="0"/>
              <a:t>ऊर्जा</a:t>
            </a:r>
            <a:endParaRPr lang="el-GR" sz="40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871280B-7155-8F44-A1F0-675F20F7E28A}"/>
              </a:ext>
            </a:extLst>
          </p:cNvPr>
          <p:cNvSpPr txBox="1"/>
          <p:nvPr/>
        </p:nvSpPr>
        <p:spPr>
          <a:xfrm>
            <a:off x="2104761" y="3030203"/>
            <a:ext cx="27042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e-BY" sz="4000" dirty="0"/>
              <a:t>Энергетыка</a:t>
            </a:r>
            <a:endParaRPr lang="el-GR" sz="40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C13481-0E21-7144-9E05-89E4B9E4DF62}"/>
              </a:ext>
            </a:extLst>
          </p:cNvPr>
          <p:cNvSpPr txBox="1"/>
          <p:nvPr/>
        </p:nvSpPr>
        <p:spPr>
          <a:xfrm rot="19515999">
            <a:off x="-39743" y="3286758"/>
            <a:ext cx="20569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4000" dirty="0"/>
              <a:t>Енергија</a:t>
            </a:r>
            <a:endParaRPr lang="el-GR" sz="40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F59244F-36A6-3A4F-A435-AADC1B46CE21}"/>
              </a:ext>
            </a:extLst>
          </p:cNvPr>
          <p:cNvSpPr txBox="1"/>
          <p:nvPr/>
        </p:nvSpPr>
        <p:spPr>
          <a:xfrm>
            <a:off x="287884" y="4529350"/>
            <a:ext cx="13789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Enerji</a:t>
            </a:r>
            <a:endParaRPr lang="el-GR" sz="40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1E5ECE0-CE6E-FE40-8065-D21E9E5F3FF2}"/>
              </a:ext>
            </a:extLst>
          </p:cNvPr>
          <p:cNvSpPr txBox="1"/>
          <p:nvPr/>
        </p:nvSpPr>
        <p:spPr>
          <a:xfrm rot="20042678">
            <a:off x="1479773" y="3795325"/>
            <a:ext cx="15568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4000" dirty="0"/>
              <a:t>אֵנֶרְגִיָה</a:t>
            </a:r>
            <a:endParaRPr lang="el-GR" sz="40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3AC9F6-588D-1046-8C3F-3D19307D1670}"/>
              </a:ext>
            </a:extLst>
          </p:cNvPr>
          <p:cNvSpPr txBox="1"/>
          <p:nvPr/>
        </p:nvSpPr>
        <p:spPr>
          <a:xfrm>
            <a:off x="6023700" y="-35520"/>
            <a:ext cx="16059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Energy</a:t>
            </a:r>
            <a:endParaRPr lang="el-GR" sz="40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F59F347-79FD-8546-AEEE-FEF76E074904}"/>
              </a:ext>
            </a:extLst>
          </p:cNvPr>
          <p:cNvSpPr txBox="1"/>
          <p:nvPr/>
        </p:nvSpPr>
        <p:spPr>
          <a:xfrm>
            <a:off x="7973571" y="4757411"/>
            <a:ext cx="17454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Energie</a:t>
            </a:r>
            <a:endParaRPr lang="el-GR" sz="4000" dirty="0"/>
          </a:p>
        </p:txBody>
      </p:sp>
    </p:spTree>
    <p:extLst>
      <p:ext uri="{BB962C8B-B14F-4D97-AF65-F5344CB8AC3E}">
        <p14:creationId xmlns:p14="http://schemas.microsoft.com/office/powerpoint/2010/main" val="308244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5367865" y="5557117"/>
            <a:ext cx="6201835" cy="94792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ounded Rectangle 10"/>
          <p:cNvSpPr/>
          <p:nvPr/>
        </p:nvSpPr>
        <p:spPr>
          <a:xfrm>
            <a:off x="5367866" y="3218026"/>
            <a:ext cx="6201835" cy="218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5367867" y="897467"/>
            <a:ext cx="6201835" cy="218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4</a:t>
            </a:fld>
            <a:endParaRPr lang="el-GR"/>
          </a:p>
        </p:txBody>
      </p:sp>
      <p:sp>
        <p:nvSpPr>
          <p:cNvPr id="3" name="Rectangle 2"/>
          <p:cNvSpPr/>
          <p:nvPr/>
        </p:nvSpPr>
        <p:spPr>
          <a:xfrm>
            <a:off x="5507567" y="3483525"/>
            <a:ext cx="60621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Εργαστήριο </a:t>
            </a:r>
            <a:r>
              <a:rPr lang="el-GR" dirty="0"/>
              <a:t>Αεροδυναμικής </a:t>
            </a:r>
            <a:br>
              <a:rPr lang="el-GR" dirty="0"/>
            </a:br>
            <a:r>
              <a:rPr lang="el-GR" dirty="0" smtClean="0"/>
              <a:t>Εργαστήριο </a:t>
            </a:r>
            <a:r>
              <a:rPr lang="el-GR" dirty="0"/>
              <a:t>Βιορευστομηχανικής &amp; Βιοϊατρικής Τεχνολογίας </a:t>
            </a:r>
            <a:br>
              <a:rPr lang="el-GR" dirty="0"/>
            </a:br>
            <a:r>
              <a:rPr lang="el-GR" dirty="0" smtClean="0"/>
              <a:t>Εργαστήριο </a:t>
            </a:r>
            <a:r>
              <a:rPr lang="el-GR" dirty="0"/>
              <a:t>Θερμικών Στροβιλομηχανών </a:t>
            </a:r>
            <a:br>
              <a:rPr lang="el-GR" dirty="0"/>
            </a:br>
            <a:r>
              <a:rPr lang="el-GR" dirty="0" smtClean="0"/>
              <a:t>Εργαστήριο </a:t>
            </a:r>
            <a:r>
              <a:rPr lang="el-GR" dirty="0"/>
              <a:t>Τεχνολογικών Καινοτομιών Προστασίας Περιβάλλοντος </a:t>
            </a:r>
            <a:br>
              <a:rPr lang="el-GR" dirty="0"/>
            </a:br>
            <a:r>
              <a:rPr lang="el-GR" dirty="0" smtClean="0"/>
              <a:t>Εργαστήριο </a:t>
            </a:r>
            <a:r>
              <a:rPr lang="el-GR" dirty="0"/>
              <a:t>Υδροδυναμικών Μηχανών 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507567" y="982134"/>
            <a:ext cx="62060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Εργαστήριο </a:t>
            </a:r>
            <a:r>
              <a:rPr lang="el-GR" dirty="0"/>
              <a:t>Εφαρμοσμένης Θερμοδυναμικής </a:t>
            </a:r>
            <a:r>
              <a:rPr lang="el-GR" dirty="0" smtClean="0"/>
              <a:t>και Ψυκτικής Τεχνολογίας Οχημάτων Ψυγείων </a:t>
            </a:r>
            <a:endParaRPr lang="el-GR" dirty="0"/>
          </a:p>
          <a:p>
            <a:r>
              <a:rPr lang="el-GR" dirty="0" smtClean="0"/>
              <a:t>Εργαστήριο </a:t>
            </a:r>
            <a:r>
              <a:rPr lang="el-GR" dirty="0"/>
              <a:t>Ατμοκινητήρων και Λεβήτων </a:t>
            </a:r>
          </a:p>
          <a:p>
            <a:r>
              <a:rPr lang="el-GR" dirty="0" smtClean="0"/>
              <a:t>Εργαστήριο </a:t>
            </a:r>
            <a:r>
              <a:rPr lang="el-GR" dirty="0"/>
              <a:t>Ετερογενών Μειγμάτων &amp; Συστημάτων Καύσης </a:t>
            </a:r>
          </a:p>
          <a:p>
            <a:r>
              <a:rPr lang="el-GR" dirty="0" smtClean="0"/>
              <a:t>Εργαστήριο </a:t>
            </a:r>
            <a:r>
              <a:rPr lang="el-GR" dirty="0"/>
              <a:t>Θερμικών Διεργασιών </a:t>
            </a:r>
          </a:p>
          <a:p>
            <a:r>
              <a:rPr lang="el-GR" dirty="0" smtClean="0"/>
              <a:t>Εργαστήριο </a:t>
            </a:r>
            <a:r>
              <a:rPr lang="el-GR" dirty="0"/>
              <a:t>Μηχανών Εσωτερικής Καύσης (ΜΕΚ) </a:t>
            </a:r>
          </a:p>
          <a:p>
            <a:r>
              <a:rPr lang="el-GR" dirty="0" smtClean="0"/>
              <a:t>Εργαστήριο </a:t>
            </a:r>
            <a:r>
              <a:rPr lang="el-GR" dirty="0"/>
              <a:t>Ψύξης, Κλιματισμού &amp; Ηλιακής Ενέργειας 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5507567" y="5707917"/>
            <a:ext cx="4385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Εργαστήριο </a:t>
            </a:r>
            <a:r>
              <a:rPr lang="el-GR" dirty="0"/>
              <a:t>Πυρηνικής Τεχνολογίας </a:t>
            </a:r>
          </a:p>
          <a:p>
            <a:r>
              <a:rPr lang="el-GR" dirty="0" smtClean="0"/>
              <a:t>Εργαστήριο </a:t>
            </a:r>
            <a:r>
              <a:rPr lang="el-GR" dirty="0"/>
              <a:t>Mετρήσεων Tεχνικών Mεγεθών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05466" y="1628464"/>
            <a:ext cx="3646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ΤΟΜΕΑΣ ΘΕΡΜΟΤΗΤΑΣ</a:t>
            </a:r>
            <a:endParaRPr lang="en-GB" sz="2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Black" panose="0200000000000000000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5465" y="3991356"/>
            <a:ext cx="29281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l-GR"/>
            </a:defPPr>
            <a:lvl1pPr>
              <a:defRPr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l-GR" dirty="0">
                <a:solidFill>
                  <a:schemeClr val="accent6">
                    <a:lumMod val="75000"/>
                  </a:schemeClr>
                </a:solidFill>
              </a:rPr>
              <a:t>ΤΟΜΕΑΣ ΡΕΥΣΤΩΝ</a:t>
            </a: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6791" y="5656714"/>
            <a:ext cx="36741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l-GR"/>
            </a:defPPr>
            <a:lvl1pPr>
              <a:defRPr sz="28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l-GR" dirty="0">
                <a:solidFill>
                  <a:srgbClr val="FF0000"/>
                </a:solidFill>
              </a:rPr>
              <a:t>ΤΟΜΕΑΣ ΠΥΡΗΝΙΚΗΣ ΤΕΧΝΟΛΟΓΙΑΣ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299445" y="116472"/>
            <a:ext cx="100543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800"/>
              </a:spcAft>
            </a:pPr>
            <a:r>
              <a:rPr lang="el-GR" sz="2800" dirty="0">
                <a:solidFill>
                  <a:schemeClr val="accent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  Μηχανολόγος </a:t>
            </a:r>
            <a:r>
              <a:rPr lang="el-GR" sz="2800" dirty="0" smtClean="0">
                <a:solidFill>
                  <a:schemeClr val="accent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 - ΕΡΓΑΣΤΗΡΙΑ</a:t>
            </a:r>
            <a:endParaRPr lang="en-US" sz="2800" dirty="0">
              <a:solidFill>
                <a:schemeClr val="accent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78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5</a:t>
            </a:fld>
            <a:endParaRPr lang="el-GR"/>
          </a:p>
        </p:txBody>
      </p:sp>
      <p:sp>
        <p:nvSpPr>
          <p:cNvPr id="3" name="Rectangle 2"/>
          <p:cNvSpPr/>
          <p:nvPr/>
        </p:nvSpPr>
        <p:spPr>
          <a:xfrm>
            <a:off x="3517136" y="678918"/>
            <a:ext cx="48354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http://www.mech.ntua.gr/gr/research/lab-videos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805"/>
            <a:ext cx="5782482" cy="36390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138" y="2080543"/>
            <a:ext cx="5725324" cy="20195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138" y="4547909"/>
            <a:ext cx="1914792" cy="19910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99445" y="116472"/>
            <a:ext cx="100543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800"/>
              </a:spcAft>
            </a:pPr>
            <a:r>
              <a:rPr lang="el-GR" sz="2800" dirty="0">
                <a:solidFill>
                  <a:schemeClr val="accent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  Μηχανολόγος </a:t>
            </a:r>
            <a:r>
              <a:rPr lang="el-GR" sz="2800" dirty="0" smtClean="0">
                <a:solidFill>
                  <a:schemeClr val="accent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 - ΕΡΓΑΣΤΗΡΙΑ</a:t>
            </a:r>
            <a:endParaRPr lang="en-US" sz="2800" dirty="0">
              <a:solidFill>
                <a:schemeClr val="accent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16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A2C145B4-DCA2-C442-B573-941BA911FD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" b="15370"/>
          <a:stretch/>
        </p:blipFill>
        <p:spPr bwMode="auto">
          <a:xfrm>
            <a:off x="0" y="0"/>
            <a:ext cx="12216983" cy="566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Rectangle 82"/>
          <p:cNvSpPr/>
          <p:nvPr/>
        </p:nvSpPr>
        <p:spPr>
          <a:xfrm>
            <a:off x="-24983" y="5669374"/>
            <a:ext cx="12216983" cy="1200653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sp>
        <p:nvSpPr>
          <p:cNvPr id="84" name="Text Box 297"/>
          <p:cNvSpPr txBox="1">
            <a:spLocks noChangeArrowheads="1"/>
          </p:cNvSpPr>
          <p:nvPr/>
        </p:nvSpPr>
        <p:spPr bwMode="auto">
          <a:xfrm>
            <a:off x="2901530" y="6007877"/>
            <a:ext cx="9195828" cy="707886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4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Σπουδές</a:t>
            </a:r>
          </a:p>
        </p:txBody>
      </p:sp>
      <p:pic>
        <p:nvPicPr>
          <p:cNvPr id="86" name="Picture 2" descr="D:\DATA\Site MECH\NTUA-LOGO WHIT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55" y="5785844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D1718D-00A6-4548-B0D3-43799C35E5F6}"/>
              </a:ext>
            </a:extLst>
          </p:cNvPr>
          <p:cNvSpPr txBox="1"/>
          <p:nvPr/>
        </p:nvSpPr>
        <p:spPr>
          <a:xfrm>
            <a:off x="1702214" y="49764"/>
            <a:ext cx="9545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Ιδιαιτερότητα </a:t>
            </a:r>
            <a:r>
              <a:rPr lang="el-GR" sz="2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Ενεργειακού Κύκλου-Κατεύθυνσης</a:t>
            </a:r>
            <a:r>
              <a:rPr lang="el-GR" sz="3600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2BA84-5B35-9E4A-A036-0FA6678D2BFF}"/>
              </a:ext>
            </a:extLst>
          </p:cNvPr>
          <p:cNvSpPr txBox="1"/>
          <p:nvPr/>
        </p:nvSpPr>
        <p:spPr>
          <a:xfrm>
            <a:off x="6132306" y="849529"/>
            <a:ext cx="603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chemeClr val="bg1"/>
                </a:solidFill>
              </a:rPr>
              <a:t>7</a:t>
            </a:r>
            <a:r>
              <a:rPr lang="el-GR" sz="2000" b="1" baseline="30000" dirty="0">
                <a:solidFill>
                  <a:schemeClr val="bg1"/>
                </a:solidFill>
              </a:rPr>
              <a:t>ο</a:t>
            </a:r>
            <a:r>
              <a:rPr lang="el-GR" sz="2000" b="1" dirty="0">
                <a:solidFill>
                  <a:schemeClr val="bg1"/>
                </a:solidFill>
              </a:rPr>
              <a:t> Εξάμηνο: </a:t>
            </a:r>
            <a:endParaRPr lang="el-GR" sz="2000" b="1" dirty="0" smtClean="0">
              <a:solidFill>
                <a:schemeClr val="bg1"/>
              </a:solidFill>
            </a:endParaRPr>
          </a:p>
          <a:p>
            <a:r>
              <a:rPr lang="el-GR" sz="2000" b="1" dirty="0" smtClean="0">
                <a:solidFill>
                  <a:schemeClr val="bg1"/>
                </a:solidFill>
              </a:rPr>
              <a:t>2 </a:t>
            </a:r>
            <a:r>
              <a:rPr lang="el-GR" sz="2000" b="1" dirty="0">
                <a:solidFill>
                  <a:schemeClr val="bg1"/>
                </a:solidFill>
              </a:rPr>
              <a:t>Μαθήματα </a:t>
            </a:r>
            <a:r>
              <a:rPr lang="el-GR" sz="2000" b="1" dirty="0" smtClean="0">
                <a:solidFill>
                  <a:schemeClr val="bg1"/>
                </a:solidFill>
              </a:rPr>
              <a:t>υποχρεωτικά</a:t>
            </a:r>
            <a:endParaRPr lang="en-US" sz="2000" b="1" dirty="0">
              <a:solidFill>
                <a:schemeClr val="bg1"/>
              </a:solidFill>
            </a:endParaRPr>
          </a:p>
          <a:p>
            <a:r>
              <a:rPr lang="el-GR" sz="2000" b="1" dirty="0">
                <a:solidFill>
                  <a:schemeClr val="bg1"/>
                </a:solidFill>
              </a:rPr>
              <a:t>2 Μαθήματα </a:t>
            </a:r>
            <a:r>
              <a:rPr lang="en-GB" sz="2000" b="1" dirty="0" smtClean="0">
                <a:solidFill>
                  <a:schemeClr val="bg1"/>
                </a:solidFill>
              </a:rPr>
              <a:t>(</a:t>
            </a:r>
            <a:r>
              <a:rPr lang="el-GR" sz="2000" b="1" dirty="0" smtClean="0">
                <a:solidFill>
                  <a:schemeClr val="bg1"/>
                </a:solidFill>
              </a:rPr>
              <a:t>ένα από 2 Ομάδες) </a:t>
            </a:r>
          </a:p>
          <a:p>
            <a:r>
              <a:rPr lang="el-GR" sz="2000" b="1" dirty="0" smtClean="0">
                <a:solidFill>
                  <a:schemeClr val="bg1"/>
                </a:solidFill>
              </a:rPr>
              <a:t>και </a:t>
            </a:r>
            <a:r>
              <a:rPr lang="el-GR" sz="2000" b="1" dirty="0">
                <a:solidFill>
                  <a:schemeClr val="bg1"/>
                </a:solidFill>
              </a:rPr>
              <a:t>2 επιλογής από Δεξαμενή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E425939-300A-CC44-9300-033C7D001C38}"/>
              </a:ext>
            </a:extLst>
          </p:cNvPr>
          <p:cNvSpPr txBox="1"/>
          <p:nvPr/>
        </p:nvSpPr>
        <p:spPr>
          <a:xfrm>
            <a:off x="6748022" y="2482018"/>
            <a:ext cx="42026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chemeClr val="bg1"/>
                </a:solidFill>
              </a:rPr>
              <a:t>8</a:t>
            </a:r>
            <a:r>
              <a:rPr lang="el-GR" sz="2000" b="1" baseline="30000" dirty="0">
                <a:solidFill>
                  <a:schemeClr val="bg1"/>
                </a:solidFill>
              </a:rPr>
              <a:t>ο</a:t>
            </a:r>
            <a:r>
              <a:rPr lang="el-GR" sz="2000" b="1" dirty="0">
                <a:solidFill>
                  <a:schemeClr val="bg1"/>
                </a:solidFill>
              </a:rPr>
              <a:t> Εξάμηνο: </a:t>
            </a:r>
            <a:endParaRPr lang="el-GR" sz="2000" b="1" dirty="0" smtClean="0">
              <a:solidFill>
                <a:schemeClr val="bg1"/>
              </a:solidFill>
            </a:endParaRPr>
          </a:p>
          <a:p>
            <a:r>
              <a:rPr lang="el-GR" sz="2000" b="1" dirty="0" smtClean="0">
                <a:solidFill>
                  <a:schemeClr val="bg1"/>
                </a:solidFill>
              </a:rPr>
              <a:t>1 </a:t>
            </a:r>
            <a:r>
              <a:rPr lang="el-GR" sz="2000" b="1" dirty="0">
                <a:solidFill>
                  <a:schemeClr val="bg1"/>
                </a:solidFill>
              </a:rPr>
              <a:t>Μάθημα υποχρεωτικό (Καύση) </a:t>
            </a:r>
            <a:endParaRPr lang="el-GR" sz="2000" b="1" dirty="0" smtClean="0">
              <a:solidFill>
                <a:schemeClr val="bg1"/>
              </a:solidFill>
            </a:endParaRPr>
          </a:p>
          <a:p>
            <a:r>
              <a:rPr lang="el-GR" sz="2000" b="1" dirty="0" smtClean="0">
                <a:solidFill>
                  <a:schemeClr val="bg1"/>
                </a:solidFill>
              </a:rPr>
              <a:t>5 </a:t>
            </a:r>
            <a:r>
              <a:rPr lang="el-GR" sz="2000" b="1" dirty="0">
                <a:solidFill>
                  <a:schemeClr val="bg1"/>
                </a:solidFill>
              </a:rPr>
              <a:t>Μαθήματα από Δεξαμενή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809A95B-EA4B-E14F-98EE-CA2940466148}"/>
              </a:ext>
            </a:extLst>
          </p:cNvPr>
          <p:cNvSpPr txBox="1"/>
          <p:nvPr/>
        </p:nvSpPr>
        <p:spPr>
          <a:xfrm>
            <a:off x="7638318" y="3853947"/>
            <a:ext cx="4553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b="1" dirty="0">
                <a:solidFill>
                  <a:schemeClr val="bg1"/>
                </a:solidFill>
              </a:rPr>
              <a:t>9</a:t>
            </a:r>
            <a:r>
              <a:rPr lang="el-GR" sz="2000" b="1" baseline="30000" dirty="0">
                <a:solidFill>
                  <a:schemeClr val="bg1"/>
                </a:solidFill>
              </a:rPr>
              <a:t>ο</a:t>
            </a:r>
            <a:r>
              <a:rPr lang="el-GR" sz="2000" b="1" dirty="0">
                <a:solidFill>
                  <a:schemeClr val="bg1"/>
                </a:solidFill>
              </a:rPr>
              <a:t> Εξάμηνο: ΜΟΝΟ Μαθήματα επιλογής</a:t>
            </a:r>
          </a:p>
        </p:txBody>
      </p:sp>
      <p:pic>
        <p:nvPicPr>
          <p:cNvPr id="4" name="Star Wars - Imperial march.mp4" descr="Star Wars - Imperial march.mp4">
            <a:hlinkClick r:id="" action="ppaction://media"/>
            <a:extLst>
              <a:ext uri="{FF2B5EF4-FFF2-40B4-BE49-F238E27FC236}">
                <a16:creationId xmlns:a16="http://schemas.microsoft.com/office/drawing/2014/main" id="{D10D52FB-84A9-E340-B7F7-CBAEACD5A0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89496" y="5886249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76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811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  <p:bldP spid="88" grpId="0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1612012" y="4537937"/>
            <a:ext cx="2690766" cy="17876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7</a:t>
            </a:fld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-24983" y="5673543"/>
            <a:ext cx="12216983" cy="1276532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2" name="Picture 2" descr="D:\DATA\Site MECH\NTUA-LOGO 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0" y="5808270"/>
            <a:ext cx="922868" cy="9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297"/>
          <p:cNvSpPr txBox="1">
            <a:spLocks noChangeArrowheads="1"/>
          </p:cNvSpPr>
          <p:nvPr/>
        </p:nvSpPr>
        <p:spPr bwMode="auto">
          <a:xfrm>
            <a:off x="-664005" y="6124841"/>
            <a:ext cx="11433605" cy="707886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4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 </a:t>
            </a:r>
            <a:r>
              <a:rPr lang="el-GR" sz="4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40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pic>
        <p:nvPicPr>
          <p:cNvPr id="17" name="Picture 4" descr="ÎÏÎ¿ÏÎ­Î»ÎµÏÎ¼Î± ÎµÎ¹ÎºÏÎ½Î±Ï Î³Î¹Î± ÏÏÏÎ¿Î²Î¿Î»ÏÎ±Î¹ÎºÎ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769" y="346861"/>
            <a:ext cx="4554877" cy="255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-38100" y="0"/>
            <a:ext cx="12216983" cy="145267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solidFill>
                <a:schemeClr val="bg1"/>
              </a:solidFill>
            </a:endParaRPr>
          </a:p>
        </p:txBody>
      </p:sp>
      <p:pic>
        <p:nvPicPr>
          <p:cNvPr id="19" name="Picture 18" descr="Î£ÏÎµÏÎ¹ÎºÎ® ÎµÎ¹ÎºÏÎ½Î±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218171"/>
            <a:ext cx="4536070" cy="3038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ÎÏÎ¿ÏÎ­Î»ÎµÏÎ¼Î± ÎµÎ¹ÎºÏÎ½Î±Ï Î³Î¹Î± Î±Î¹Î¿Î»Î¹ÎºÎ¬ ÏÎ¬ÏÎºÎ±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82" y="3047634"/>
            <a:ext cx="4802823" cy="2599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 descr="ÎÏÎ¿ÏÎ­Î»ÎµÏÎ¼Î± ÎµÎ¹ÎºÏÎ½Î±Ï Î³Î¹Î± Î²Î¹Î¿Î¼Î¬Î¶Î±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667" y="5871380"/>
            <a:ext cx="1276033" cy="880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66547" y="310837"/>
            <a:ext cx="3811153" cy="25118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39643" y="3214163"/>
            <a:ext cx="3041849" cy="2063685"/>
          </a:xfrm>
          <a:prstGeom prst="rect">
            <a:avLst/>
          </a:prstGeom>
        </p:spPr>
      </p:pic>
      <p:pic>
        <p:nvPicPr>
          <p:cNvPr id="2050" name="Picture 2" descr="Τι είναι η αποθήκευση θερμικής ενέργειας;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419" y="2822728"/>
            <a:ext cx="3073219" cy="290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04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ame 18">
            <a:extLst>
              <a:ext uri="{FF2B5EF4-FFF2-40B4-BE49-F238E27FC236}">
                <a16:creationId xmlns:a16="http://schemas.microsoft.com/office/drawing/2014/main" id="{B281A8E7-7650-4610-A096-88A133B75313}"/>
              </a:ext>
            </a:extLst>
          </p:cNvPr>
          <p:cNvSpPr/>
          <p:nvPr/>
        </p:nvSpPr>
        <p:spPr>
          <a:xfrm rot="18900000">
            <a:off x="966478" y="3450127"/>
            <a:ext cx="2286252" cy="2286252"/>
          </a:xfrm>
          <a:prstGeom prst="fram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940AB4-727D-477B-96AC-45E6CF3E8291}"/>
              </a:ext>
            </a:extLst>
          </p:cNvPr>
          <p:cNvSpPr/>
          <p:nvPr/>
        </p:nvSpPr>
        <p:spPr>
          <a:xfrm>
            <a:off x="381000" y="225739"/>
            <a:ext cx="18415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10">
            <a:extLst>
              <a:ext uri="{FF2B5EF4-FFF2-40B4-BE49-F238E27FC236}">
                <a16:creationId xmlns:a16="http://schemas.microsoft.com/office/drawing/2014/main" id="{572138F8-2B19-4BA5-9F96-38D8EA0D3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C762C-AFEC-41AB-87FC-30D41D938410}" type="slidenum">
              <a:rPr lang="en-US" smtClean="0"/>
              <a:t>8</a:t>
            </a:fld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923549B-D1F8-4BCB-AFB6-63352C4CC88C}"/>
              </a:ext>
            </a:extLst>
          </p:cNvPr>
          <p:cNvSpPr/>
          <p:nvPr/>
        </p:nvSpPr>
        <p:spPr>
          <a:xfrm>
            <a:off x="313971" y="2867817"/>
            <a:ext cx="1371600" cy="137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D233C579-52A4-49F0-B2CA-0F817D95DB01}"/>
              </a:ext>
            </a:extLst>
          </p:cNvPr>
          <p:cNvSpPr/>
          <p:nvPr/>
        </p:nvSpPr>
        <p:spPr>
          <a:xfrm>
            <a:off x="2533638" y="2867818"/>
            <a:ext cx="1371600" cy="1371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BF2BC788-5D77-4BD3-9470-BAC72B4F218C}"/>
              </a:ext>
            </a:extLst>
          </p:cNvPr>
          <p:cNvSpPr/>
          <p:nvPr/>
        </p:nvSpPr>
        <p:spPr>
          <a:xfrm>
            <a:off x="313971" y="4933094"/>
            <a:ext cx="1371600" cy="1371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6FB8FD63-809E-43DA-9A9C-5CDBC0BE21CC}"/>
              </a:ext>
            </a:extLst>
          </p:cNvPr>
          <p:cNvSpPr/>
          <p:nvPr/>
        </p:nvSpPr>
        <p:spPr>
          <a:xfrm>
            <a:off x="2533638" y="4933094"/>
            <a:ext cx="1371600" cy="137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8404B25-5DC0-4667-9E91-2F6757F28199}"/>
              </a:ext>
            </a:extLst>
          </p:cNvPr>
          <p:cNvGrpSpPr/>
          <p:nvPr/>
        </p:nvGrpSpPr>
        <p:grpSpPr>
          <a:xfrm>
            <a:off x="856896" y="5437919"/>
            <a:ext cx="285750" cy="361950"/>
            <a:chOff x="4864100" y="3970338"/>
            <a:chExt cx="285750" cy="361950"/>
          </a:xfrm>
          <a:solidFill>
            <a:schemeClr val="bg1"/>
          </a:solidFill>
        </p:grpSpPr>
        <p:sp>
          <p:nvSpPr>
            <p:cNvPr id="74" name="Freeform 26">
              <a:extLst>
                <a:ext uri="{FF2B5EF4-FFF2-40B4-BE49-F238E27FC236}">
                  <a16:creationId xmlns:a16="http://schemas.microsoft.com/office/drawing/2014/main" id="{936431D6-BC93-4700-BEFA-F27387A3A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6650" y="4035425"/>
              <a:ext cx="115888" cy="142875"/>
            </a:xfrm>
            <a:custGeom>
              <a:avLst/>
              <a:gdLst>
                <a:gd name="T0" fmla="*/ 16 w 31"/>
                <a:gd name="T1" fmla="*/ 32 h 38"/>
                <a:gd name="T2" fmla="*/ 29 w 31"/>
                <a:gd name="T3" fmla="*/ 28 h 38"/>
                <a:gd name="T4" fmla="*/ 19 w 31"/>
                <a:gd name="T5" fmla="*/ 0 h 38"/>
                <a:gd name="T6" fmla="*/ 10 w 31"/>
                <a:gd name="T7" fmla="*/ 11 h 38"/>
                <a:gd name="T8" fmla="*/ 2 w 31"/>
                <a:gd name="T9" fmla="*/ 22 h 38"/>
                <a:gd name="T10" fmla="*/ 12 w 31"/>
                <a:gd name="T11" fmla="*/ 31 h 38"/>
                <a:gd name="T12" fmla="*/ 16 w 31"/>
                <a:gd name="T13" fmla="*/ 11 h 38"/>
                <a:gd name="T14" fmla="*/ 19 w 31"/>
                <a:gd name="T15" fmla="*/ 11 h 38"/>
                <a:gd name="T16" fmla="*/ 20 w 31"/>
                <a:gd name="T17" fmla="*/ 13 h 38"/>
                <a:gd name="T18" fmla="*/ 16 w 31"/>
                <a:gd name="T19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8">
                  <a:moveTo>
                    <a:pt x="16" y="32"/>
                  </a:moveTo>
                  <a:cubicBezTo>
                    <a:pt x="24" y="38"/>
                    <a:pt x="27" y="37"/>
                    <a:pt x="29" y="28"/>
                  </a:cubicBezTo>
                  <a:cubicBezTo>
                    <a:pt x="31" y="21"/>
                    <a:pt x="26" y="7"/>
                    <a:pt x="19" y="0"/>
                  </a:cubicBezTo>
                  <a:cubicBezTo>
                    <a:pt x="17" y="5"/>
                    <a:pt x="13" y="8"/>
                    <a:pt x="10" y="11"/>
                  </a:cubicBezTo>
                  <a:cubicBezTo>
                    <a:pt x="6" y="15"/>
                    <a:pt x="3" y="18"/>
                    <a:pt x="2" y="22"/>
                  </a:cubicBezTo>
                  <a:cubicBezTo>
                    <a:pt x="0" y="30"/>
                    <a:pt x="4" y="33"/>
                    <a:pt x="12" y="31"/>
                  </a:cubicBezTo>
                  <a:cubicBezTo>
                    <a:pt x="12" y="24"/>
                    <a:pt x="13" y="16"/>
                    <a:pt x="16" y="11"/>
                  </a:cubicBezTo>
                  <a:cubicBezTo>
                    <a:pt x="17" y="10"/>
                    <a:pt x="18" y="10"/>
                    <a:pt x="19" y="11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17" y="18"/>
                    <a:pt x="16" y="25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27">
              <a:extLst>
                <a:ext uri="{FF2B5EF4-FFF2-40B4-BE49-F238E27FC236}">
                  <a16:creationId xmlns:a16="http://schemas.microsoft.com/office/drawing/2014/main" id="{79FED77F-95D6-4F88-8D21-70C92017E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4100" y="3970338"/>
              <a:ext cx="285750" cy="287338"/>
            </a:xfrm>
            <a:custGeom>
              <a:avLst/>
              <a:gdLst>
                <a:gd name="T0" fmla="*/ 38 w 76"/>
                <a:gd name="T1" fmla="*/ 0 h 76"/>
                <a:gd name="T2" fmla="*/ 0 w 76"/>
                <a:gd name="T3" fmla="*/ 36 h 76"/>
                <a:gd name="T4" fmla="*/ 26 w 76"/>
                <a:gd name="T5" fmla="*/ 70 h 76"/>
                <a:gd name="T6" fmla="*/ 26 w 76"/>
                <a:gd name="T7" fmla="*/ 74 h 76"/>
                <a:gd name="T8" fmla="*/ 28 w 76"/>
                <a:gd name="T9" fmla="*/ 76 h 76"/>
                <a:gd name="T10" fmla="*/ 36 w 76"/>
                <a:gd name="T11" fmla="*/ 76 h 76"/>
                <a:gd name="T12" fmla="*/ 34 w 76"/>
                <a:gd name="T13" fmla="*/ 52 h 76"/>
                <a:gd name="T14" fmla="*/ 20 w 76"/>
                <a:gd name="T15" fmla="*/ 38 h 76"/>
                <a:gd name="T16" fmla="*/ 29 w 76"/>
                <a:gd name="T17" fmla="*/ 25 h 76"/>
                <a:gd name="T18" fmla="*/ 39 w 76"/>
                <a:gd name="T19" fmla="*/ 13 h 76"/>
                <a:gd name="T20" fmla="*/ 40 w 76"/>
                <a:gd name="T21" fmla="*/ 12 h 76"/>
                <a:gd name="T22" fmla="*/ 42 w 76"/>
                <a:gd name="T23" fmla="*/ 12 h 76"/>
                <a:gd name="T24" fmla="*/ 55 w 76"/>
                <a:gd name="T25" fmla="*/ 46 h 76"/>
                <a:gd name="T26" fmla="*/ 38 w 76"/>
                <a:gd name="T27" fmla="*/ 54 h 76"/>
                <a:gd name="T28" fmla="*/ 40 w 76"/>
                <a:gd name="T29" fmla="*/ 76 h 76"/>
                <a:gd name="T30" fmla="*/ 48 w 76"/>
                <a:gd name="T31" fmla="*/ 76 h 76"/>
                <a:gd name="T32" fmla="*/ 50 w 76"/>
                <a:gd name="T33" fmla="*/ 74 h 76"/>
                <a:gd name="T34" fmla="*/ 50 w 76"/>
                <a:gd name="T35" fmla="*/ 70 h 76"/>
                <a:gd name="T36" fmla="*/ 76 w 76"/>
                <a:gd name="T37" fmla="*/ 36 h 76"/>
                <a:gd name="T38" fmla="*/ 38 w 76"/>
                <a:gd name="T3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1"/>
                    <a:pt x="11" y="65"/>
                    <a:pt x="26" y="70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7" y="76"/>
                    <a:pt x="28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4"/>
                    <a:pt x="34" y="64"/>
                    <a:pt x="34" y="52"/>
                  </a:cubicBezTo>
                  <a:cubicBezTo>
                    <a:pt x="23" y="54"/>
                    <a:pt x="18" y="48"/>
                    <a:pt x="20" y="38"/>
                  </a:cubicBezTo>
                  <a:cubicBezTo>
                    <a:pt x="22" y="32"/>
                    <a:pt x="25" y="29"/>
                    <a:pt x="29" y="25"/>
                  </a:cubicBezTo>
                  <a:cubicBezTo>
                    <a:pt x="33" y="22"/>
                    <a:pt x="36" y="18"/>
                    <a:pt x="39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2"/>
                    <a:pt x="41" y="12"/>
                    <a:pt x="42" y="12"/>
                  </a:cubicBezTo>
                  <a:cubicBezTo>
                    <a:pt x="51" y="19"/>
                    <a:pt x="57" y="37"/>
                    <a:pt x="55" y="46"/>
                  </a:cubicBezTo>
                  <a:cubicBezTo>
                    <a:pt x="53" y="57"/>
                    <a:pt x="46" y="60"/>
                    <a:pt x="38" y="54"/>
                  </a:cubicBezTo>
                  <a:cubicBezTo>
                    <a:pt x="38" y="65"/>
                    <a:pt x="40" y="76"/>
                    <a:pt x="40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9" y="76"/>
                    <a:pt x="50" y="75"/>
                    <a:pt x="50" y="74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65" y="65"/>
                    <a:pt x="76" y="51"/>
                    <a:pt x="76" y="36"/>
                  </a:cubicBezTo>
                  <a:cubicBezTo>
                    <a:pt x="76" y="16"/>
                    <a:pt x="59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28">
              <a:extLst>
                <a:ext uri="{FF2B5EF4-FFF2-40B4-BE49-F238E27FC236}">
                  <a16:creationId xmlns:a16="http://schemas.microsoft.com/office/drawing/2014/main" id="{E1DD89D9-E951-4AAE-8F14-39E0E6185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938" y="4271963"/>
              <a:ext cx="90488" cy="15875"/>
            </a:xfrm>
            <a:custGeom>
              <a:avLst/>
              <a:gdLst>
                <a:gd name="T0" fmla="*/ 22 w 24"/>
                <a:gd name="T1" fmla="*/ 0 h 4"/>
                <a:gd name="T2" fmla="*/ 2 w 24"/>
                <a:gd name="T3" fmla="*/ 0 h 4"/>
                <a:gd name="T4" fmla="*/ 0 w 24"/>
                <a:gd name="T5" fmla="*/ 2 h 4"/>
                <a:gd name="T6" fmla="*/ 2 w 24"/>
                <a:gd name="T7" fmla="*/ 4 h 4"/>
                <a:gd name="T8" fmla="*/ 22 w 24"/>
                <a:gd name="T9" fmla="*/ 4 h 4"/>
                <a:gd name="T10" fmla="*/ 24 w 24"/>
                <a:gd name="T11" fmla="*/ 2 h 4"/>
                <a:gd name="T12" fmla="*/ 22 w 2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29">
              <a:extLst>
                <a:ext uri="{FF2B5EF4-FFF2-40B4-BE49-F238E27FC236}">
                  <a16:creationId xmlns:a16="http://schemas.microsoft.com/office/drawing/2014/main" id="{757D0CC1-98DB-4900-9B6D-0E601BEA4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938" y="4302125"/>
              <a:ext cx="90488" cy="30163"/>
            </a:xfrm>
            <a:custGeom>
              <a:avLst/>
              <a:gdLst>
                <a:gd name="T0" fmla="*/ 22 w 24"/>
                <a:gd name="T1" fmla="*/ 0 h 8"/>
                <a:gd name="T2" fmla="*/ 2 w 24"/>
                <a:gd name="T3" fmla="*/ 0 h 8"/>
                <a:gd name="T4" fmla="*/ 0 w 24"/>
                <a:gd name="T5" fmla="*/ 2 h 8"/>
                <a:gd name="T6" fmla="*/ 2 w 24"/>
                <a:gd name="T7" fmla="*/ 4 h 8"/>
                <a:gd name="T8" fmla="*/ 10 w 24"/>
                <a:gd name="T9" fmla="*/ 4 h 8"/>
                <a:gd name="T10" fmla="*/ 10 w 24"/>
                <a:gd name="T11" fmla="*/ 6 h 8"/>
                <a:gd name="T12" fmla="*/ 12 w 24"/>
                <a:gd name="T13" fmla="*/ 8 h 8"/>
                <a:gd name="T14" fmla="*/ 14 w 24"/>
                <a:gd name="T15" fmla="*/ 6 h 8"/>
                <a:gd name="T16" fmla="*/ 14 w 24"/>
                <a:gd name="T17" fmla="*/ 4 h 8"/>
                <a:gd name="T18" fmla="*/ 22 w 24"/>
                <a:gd name="T19" fmla="*/ 4 h 8"/>
                <a:gd name="T20" fmla="*/ 24 w 24"/>
                <a:gd name="T21" fmla="*/ 2 h 8"/>
                <a:gd name="T22" fmla="*/ 22 w 24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8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1" y="8"/>
                    <a:pt x="12" y="8"/>
                  </a:cubicBezTo>
                  <a:cubicBezTo>
                    <a:pt x="13" y="8"/>
                    <a:pt x="14" y="7"/>
                    <a:pt x="14" y="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41137DD3-7525-4A0F-8756-929A998E574A}"/>
              </a:ext>
            </a:extLst>
          </p:cNvPr>
          <p:cNvGrpSpPr/>
          <p:nvPr/>
        </p:nvGrpSpPr>
        <p:grpSpPr>
          <a:xfrm>
            <a:off x="818796" y="3372642"/>
            <a:ext cx="361950" cy="361950"/>
            <a:chOff x="3390900" y="3970338"/>
            <a:chExt cx="361950" cy="361950"/>
          </a:xfrm>
          <a:solidFill>
            <a:schemeClr val="bg1"/>
          </a:solidFill>
        </p:grpSpPr>
        <p:sp>
          <p:nvSpPr>
            <p:cNvPr id="79" name="Freeform 50">
              <a:extLst>
                <a:ext uri="{FF2B5EF4-FFF2-40B4-BE49-F238E27FC236}">
                  <a16:creationId xmlns:a16="http://schemas.microsoft.com/office/drawing/2014/main" id="{C06D550D-293F-4C1A-A737-7E0D9CE25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6325" y="4137025"/>
              <a:ext cx="123825" cy="104775"/>
            </a:xfrm>
            <a:custGeom>
              <a:avLst/>
              <a:gdLst>
                <a:gd name="T0" fmla="*/ 31 w 33"/>
                <a:gd name="T1" fmla="*/ 14 h 28"/>
                <a:gd name="T2" fmla="*/ 0 w 33"/>
                <a:gd name="T3" fmla="*/ 0 h 28"/>
                <a:gd name="T4" fmla="*/ 0 w 33"/>
                <a:gd name="T5" fmla="*/ 22 h 28"/>
                <a:gd name="T6" fmla="*/ 15 w 33"/>
                <a:gd name="T7" fmla="*/ 28 h 28"/>
                <a:gd name="T8" fmla="*/ 16 w 33"/>
                <a:gd name="T9" fmla="*/ 28 h 28"/>
                <a:gd name="T10" fmla="*/ 32 w 33"/>
                <a:gd name="T11" fmla="*/ 20 h 28"/>
                <a:gd name="T12" fmla="*/ 33 w 33"/>
                <a:gd name="T13" fmla="*/ 18 h 28"/>
                <a:gd name="T14" fmla="*/ 31 w 33"/>
                <a:gd name="T15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8">
                  <a:moveTo>
                    <a:pt x="3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5"/>
                    <a:pt x="9" y="28"/>
                    <a:pt x="15" y="28"/>
                  </a:cubicBezTo>
                  <a:cubicBezTo>
                    <a:pt x="15" y="28"/>
                    <a:pt x="15" y="28"/>
                    <a:pt x="16" y="28"/>
                  </a:cubicBezTo>
                  <a:cubicBezTo>
                    <a:pt x="21" y="28"/>
                    <a:pt x="27" y="25"/>
                    <a:pt x="32" y="20"/>
                  </a:cubicBezTo>
                  <a:cubicBezTo>
                    <a:pt x="32" y="20"/>
                    <a:pt x="33" y="19"/>
                    <a:pt x="33" y="18"/>
                  </a:cubicBezTo>
                  <a:cubicBezTo>
                    <a:pt x="33" y="16"/>
                    <a:pt x="32" y="15"/>
                    <a:pt x="3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51">
              <a:extLst>
                <a:ext uri="{FF2B5EF4-FFF2-40B4-BE49-F238E27FC236}">
                  <a16:creationId xmlns:a16="http://schemas.microsoft.com/office/drawing/2014/main" id="{D343FB97-693D-4969-A35C-355C8000E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713" y="3970338"/>
              <a:ext cx="90488" cy="139700"/>
            </a:xfrm>
            <a:custGeom>
              <a:avLst/>
              <a:gdLst>
                <a:gd name="T0" fmla="*/ 8 w 24"/>
                <a:gd name="T1" fmla="*/ 30 h 37"/>
                <a:gd name="T2" fmla="*/ 19 w 24"/>
                <a:gd name="T3" fmla="*/ 37 h 37"/>
                <a:gd name="T4" fmla="*/ 21 w 24"/>
                <a:gd name="T5" fmla="*/ 14 h 37"/>
                <a:gd name="T6" fmla="*/ 6 w 24"/>
                <a:gd name="T7" fmla="*/ 1 h 37"/>
                <a:gd name="T8" fmla="*/ 3 w 24"/>
                <a:gd name="T9" fmla="*/ 1 h 37"/>
                <a:gd name="T10" fmla="*/ 0 w 24"/>
                <a:gd name="T11" fmla="*/ 4 h 37"/>
                <a:gd name="T12" fmla="*/ 0 w 24"/>
                <a:gd name="T13" fmla="*/ 33 h 37"/>
                <a:gd name="T14" fmla="*/ 8 w 24"/>
                <a:gd name="T1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7">
                  <a:moveTo>
                    <a:pt x="8" y="30"/>
                  </a:moveTo>
                  <a:cubicBezTo>
                    <a:pt x="13" y="30"/>
                    <a:pt x="17" y="33"/>
                    <a:pt x="19" y="37"/>
                  </a:cubicBezTo>
                  <a:cubicBezTo>
                    <a:pt x="21" y="31"/>
                    <a:pt x="24" y="22"/>
                    <a:pt x="21" y="14"/>
                  </a:cubicBezTo>
                  <a:cubicBezTo>
                    <a:pt x="18" y="8"/>
                    <a:pt x="14" y="3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1"/>
                    <a:pt x="5" y="30"/>
                    <a:pt x="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52">
              <a:extLst>
                <a:ext uri="{FF2B5EF4-FFF2-40B4-BE49-F238E27FC236}">
                  <a16:creationId xmlns:a16="http://schemas.microsoft.com/office/drawing/2014/main" id="{33692935-FA88-419B-940D-B934F135A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4117975"/>
              <a:ext cx="128588" cy="109538"/>
            </a:xfrm>
            <a:custGeom>
              <a:avLst/>
              <a:gdLst>
                <a:gd name="T0" fmla="*/ 34 w 34"/>
                <a:gd name="T1" fmla="*/ 3 h 29"/>
                <a:gd name="T2" fmla="*/ 34 w 34"/>
                <a:gd name="T3" fmla="*/ 2 h 29"/>
                <a:gd name="T4" fmla="*/ 8 w 34"/>
                <a:gd name="T5" fmla="*/ 6 h 29"/>
                <a:gd name="T6" fmla="*/ 0 w 34"/>
                <a:gd name="T7" fmla="*/ 25 h 29"/>
                <a:gd name="T8" fmla="*/ 1 w 34"/>
                <a:gd name="T9" fmla="*/ 28 h 29"/>
                <a:gd name="T10" fmla="*/ 4 w 34"/>
                <a:gd name="T11" fmla="*/ 29 h 29"/>
                <a:gd name="T12" fmla="*/ 5 w 34"/>
                <a:gd name="T13" fmla="*/ 29 h 29"/>
                <a:gd name="T14" fmla="*/ 34 w 34"/>
                <a:gd name="T15" fmla="*/ 18 h 29"/>
                <a:gd name="T16" fmla="*/ 34 w 34"/>
                <a:gd name="T17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9">
                  <a:moveTo>
                    <a:pt x="34" y="3"/>
                  </a:moveTo>
                  <a:cubicBezTo>
                    <a:pt x="34" y="3"/>
                    <a:pt x="34" y="2"/>
                    <a:pt x="34" y="2"/>
                  </a:cubicBezTo>
                  <a:cubicBezTo>
                    <a:pt x="25" y="0"/>
                    <a:pt x="15" y="1"/>
                    <a:pt x="8" y="6"/>
                  </a:cubicBezTo>
                  <a:cubicBezTo>
                    <a:pt x="3" y="10"/>
                    <a:pt x="0" y="17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2" y="29"/>
                    <a:pt x="3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34" y="18"/>
                    <a:pt x="34" y="18"/>
                    <a:pt x="34" y="18"/>
                  </a:cubicBezTo>
                  <a:lnTo>
                    <a:pt x="3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53">
              <a:extLst>
                <a:ext uri="{FF2B5EF4-FFF2-40B4-BE49-F238E27FC236}">
                  <a16:creationId xmlns:a16="http://schemas.microsoft.com/office/drawing/2014/main" id="{A50FA830-CF89-4E2D-ADAF-3B77C4599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0900" y="4098925"/>
              <a:ext cx="361950" cy="233363"/>
            </a:xfrm>
            <a:custGeom>
              <a:avLst/>
              <a:gdLst>
                <a:gd name="T0" fmla="*/ 94 w 96"/>
                <a:gd name="T1" fmla="*/ 58 h 62"/>
                <a:gd name="T2" fmla="*/ 56 w 96"/>
                <a:gd name="T3" fmla="*/ 58 h 62"/>
                <a:gd name="T4" fmla="*/ 56 w 96"/>
                <a:gd name="T5" fmla="*/ 8 h 62"/>
                <a:gd name="T6" fmla="*/ 48 w 96"/>
                <a:gd name="T7" fmla="*/ 0 h 62"/>
                <a:gd name="T8" fmla="*/ 40 w 96"/>
                <a:gd name="T9" fmla="*/ 8 h 62"/>
                <a:gd name="T10" fmla="*/ 40 w 96"/>
                <a:gd name="T11" fmla="*/ 58 h 62"/>
                <a:gd name="T12" fmla="*/ 2 w 96"/>
                <a:gd name="T13" fmla="*/ 58 h 62"/>
                <a:gd name="T14" fmla="*/ 0 w 96"/>
                <a:gd name="T15" fmla="*/ 60 h 62"/>
                <a:gd name="T16" fmla="*/ 2 w 96"/>
                <a:gd name="T17" fmla="*/ 62 h 62"/>
                <a:gd name="T18" fmla="*/ 94 w 96"/>
                <a:gd name="T19" fmla="*/ 62 h 62"/>
                <a:gd name="T20" fmla="*/ 96 w 96"/>
                <a:gd name="T21" fmla="*/ 60 h 62"/>
                <a:gd name="T22" fmla="*/ 94 w 96"/>
                <a:gd name="T2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62">
                  <a:moveTo>
                    <a:pt x="94" y="58"/>
                  </a:moveTo>
                  <a:cubicBezTo>
                    <a:pt x="56" y="58"/>
                    <a:pt x="56" y="58"/>
                    <a:pt x="56" y="5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2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9"/>
                    <a:pt x="0" y="60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5" y="62"/>
                    <a:pt x="96" y="61"/>
                    <a:pt x="96" y="60"/>
                  </a:cubicBezTo>
                  <a:cubicBezTo>
                    <a:pt x="96" y="59"/>
                    <a:pt x="95" y="58"/>
                    <a:pt x="9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7C54D934-A195-458F-9724-490626220143}"/>
              </a:ext>
            </a:extLst>
          </p:cNvPr>
          <p:cNvGrpSpPr/>
          <p:nvPr/>
        </p:nvGrpSpPr>
        <p:grpSpPr>
          <a:xfrm>
            <a:off x="3054338" y="5453000"/>
            <a:ext cx="330200" cy="331788"/>
            <a:chOff x="6291263" y="4000500"/>
            <a:chExt cx="330200" cy="331788"/>
          </a:xfrm>
          <a:solidFill>
            <a:schemeClr val="bg1"/>
          </a:solidFill>
        </p:grpSpPr>
        <p:sp>
          <p:nvSpPr>
            <p:cNvPr id="84" name="Freeform 64">
              <a:extLst>
                <a:ext uri="{FF2B5EF4-FFF2-40B4-BE49-F238E27FC236}">
                  <a16:creationId xmlns:a16="http://schemas.microsoft.com/office/drawing/2014/main" id="{FBCB1CDC-6411-4E90-8983-C03BF339EB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1263" y="4000500"/>
              <a:ext cx="241300" cy="120650"/>
            </a:xfrm>
            <a:custGeom>
              <a:avLst/>
              <a:gdLst>
                <a:gd name="T0" fmla="*/ 64 w 64"/>
                <a:gd name="T1" fmla="*/ 2 h 32"/>
                <a:gd name="T2" fmla="*/ 62 w 64"/>
                <a:gd name="T3" fmla="*/ 0 h 32"/>
                <a:gd name="T4" fmla="*/ 2 w 64"/>
                <a:gd name="T5" fmla="*/ 0 h 32"/>
                <a:gd name="T6" fmla="*/ 0 w 64"/>
                <a:gd name="T7" fmla="*/ 2 h 32"/>
                <a:gd name="T8" fmla="*/ 0 w 64"/>
                <a:gd name="T9" fmla="*/ 32 h 32"/>
                <a:gd name="T10" fmla="*/ 64 w 64"/>
                <a:gd name="T11" fmla="*/ 32 h 32"/>
                <a:gd name="T12" fmla="*/ 64 w 64"/>
                <a:gd name="T13" fmla="*/ 2 h 32"/>
                <a:gd name="T14" fmla="*/ 56 w 64"/>
                <a:gd name="T15" fmla="*/ 24 h 32"/>
                <a:gd name="T16" fmla="*/ 54 w 64"/>
                <a:gd name="T17" fmla="*/ 26 h 32"/>
                <a:gd name="T18" fmla="*/ 10 w 64"/>
                <a:gd name="T19" fmla="*/ 26 h 32"/>
                <a:gd name="T20" fmla="*/ 8 w 64"/>
                <a:gd name="T21" fmla="*/ 24 h 32"/>
                <a:gd name="T22" fmla="*/ 8 w 64"/>
                <a:gd name="T23" fmla="*/ 8 h 32"/>
                <a:gd name="T24" fmla="*/ 10 w 64"/>
                <a:gd name="T25" fmla="*/ 6 h 32"/>
                <a:gd name="T26" fmla="*/ 54 w 64"/>
                <a:gd name="T27" fmla="*/ 6 h 32"/>
                <a:gd name="T28" fmla="*/ 56 w 64"/>
                <a:gd name="T29" fmla="*/ 8 h 32"/>
                <a:gd name="T30" fmla="*/ 56 w 64"/>
                <a:gd name="T31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32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4" y="32"/>
                    <a:pt x="64" y="32"/>
                    <a:pt x="64" y="32"/>
                  </a:cubicBezTo>
                  <a:lnTo>
                    <a:pt x="64" y="2"/>
                  </a:lnTo>
                  <a:close/>
                  <a:moveTo>
                    <a:pt x="56" y="24"/>
                  </a:moveTo>
                  <a:cubicBezTo>
                    <a:pt x="56" y="25"/>
                    <a:pt x="55" y="26"/>
                    <a:pt x="54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6" y="7"/>
                    <a:pt x="56" y="8"/>
                  </a:cubicBezTo>
                  <a:lnTo>
                    <a:pt x="56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65">
              <a:extLst>
                <a:ext uri="{FF2B5EF4-FFF2-40B4-BE49-F238E27FC236}">
                  <a16:creationId xmlns:a16="http://schemas.microsoft.com/office/drawing/2014/main" id="{3AD630CB-271D-414D-A6AC-C0805A1C5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0638" y="4170363"/>
              <a:ext cx="85725" cy="90488"/>
            </a:xfrm>
            <a:custGeom>
              <a:avLst/>
              <a:gdLst>
                <a:gd name="T0" fmla="*/ 12 w 23"/>
                <a:gd name="T1" fmla="*/ 4 h 24"/>
                <a:gd name="T2" fmla="*/ 4 w 23"/>
                <a:gd name="T3" fmla="*/ 7 h 24"/>
                <a:gd name="T4" fmla="*/ 0 w 23"/>
                <a:gd name="T5" fmla="*/ 12 h 24"/>
                <a:gd name="T6" fmla="*/ 3 w 23"/>
                <a:gd name="T7" fmla="*/ 16 h 24"/>
                <a:gd name="T8" fmla="*/ 12 w 23"/>
                <a:gd name="T9" fmla="*/ 9 h 24"/>
                <a:gd name="T10" fmla="*/ 15 w 23"/>
                <a:gd name="T11" fmla="*/ 10 h 24"/>
                <a:gd name="T12" fmla="*/ 14 w 23"/>
                <a:gd name="T13" fmla="*/ 13 h 24"/>
                <a:gd name="T14" fmla="*/ 5 w 23"/>
                <a:gd name="T15" fmla="*/ 20 h 24"/>
                <a:gd name="T16" fmla="*/ 11 w 23"/>
                <a:gd name="T17" fmla="*/ 24 h 24"/>
                <a:gd name="T18" fmla="*/ 11 w 23"/>
                <a:gd name="T19" fmla="*/ 24 h 24"/>
                <a:gd name="T20" fmla="*/ 17 w 23"/>
                <a:gd name="T21" fmla="*/ 20 h 24"/>
                <a:gd name="T22" fmla="*/ 21 w 23"/>
                <a:gd name="T23" fmla="*/ 0 h 24"/>
                <a:gd name="T24" fmla="*/ 12 w 23"/>
                <a:gd name="T2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4">
                  <a:moveTo>
                    <a:pt x="12" y="4"/>
                  </a:moveTo>
                  <a:cubicBezTo>
                    <a:pt x="9" y="4"/>
                    <a:pt x="7" y="5"/>
                    <a:pt x="4" y="7"/>
                  </a:cubicBezTo>
                  <a:cubicBezTo>
                    <a:pt x="2" y="8"/>
                    <a:pt x="0" y="10"/>
                    <a:pt x="0" y="12"/>
                  </a:cubicBezTo>
                  <a:cubicBezTo>
                    <a:pt x="0" y="14"/>
                    <a:pt x="2" y="15"/>
                    <a:pt x="3" y="16"/>
                  </a:cubicBezTo>
                  <a:cubicBezTo>
                    <a:pt x="5" y="14"/>
                    <a:pt x="9" y="11"/>
                    <a:pt x="12" y="9"/>
                  </a:cubicBezTo>
                  <a:cubicBezTo>
                    <a:pt x="13" y="9"/>
                    <a:pt x="14" y="9"/>
                    <a:pt x="15" y="10"/>
                  </a:cubicBezTo>
                  <a:cubicBezTo>
                    <a:pt x="15" y="11"/>
                    <a:pt x="15" y="12"/>
                    <a:pt x="14" y="13"/>
                  </a:cubicBezTo>
                  <a:cubicBezTo>
                    <a:pt x="11" y="14"/>
                    <a:pt x="8" y="17"/>
                    <a:pt x="5" y="20"/>
                  </a:cubicBezTo>
                  <a:cubicBezTo>
                    <a:pt x="7" y="22"/>
                    <a:pt x="9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3" y="24"/>
                    <a:pt x="15" y="23"/>
                    <a:pt x="17" y="20"/>
                  </a:cubicBezTo>
                  <a:cubicBezTo>
                    <a:pt x="21" y="17"/>
                    <a:pt x="23" y="7"/>
                    <a:pt x="21" y="0"/>
                  </a:cubicBezTo>
                  <a:cubicBezTo>
                    <a:pt x="18" y="2"/>
                    <a:pt x="15" y="3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66">
              <a:extLst>
                <a:ext uri="{FF2B5EF4-FFF2-40B4-BE49-F238E27FC236}">
                  <a16:creationId xmlns:a16="http://schemas.microsoft.com/office/drawing/2014/main" id="{D0134288-93C2-4B56-BC41-B275554387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1263" y="4030663"/>
              <a:ext cx="330200" cy="301625"/>
            </a:xfrm>
            <a:custGeom>
              <a:avLst/>
              <a:gdLst>
                <a:gd name="T0" fmla="*/ 87 w 88"/>
                <a:gd name="T1" fmla="*/ 4 h 80"/>
                <a:gd name="T2" fmla="*/ 87 w 88"/>
                <a:gd name="T3" fmla="*/ 1 h 80"/>
                <a:gd name="T4" fmla="*/ 85 w 88"/>
                <a:gd name="T5" fmla="*/ 1 h 80"/>
                <a:gd name="T6" fmla="*/ 72 w 88"/>
                <a:gd name="T7" fmla="*/ 16 h 80"/>
                <a:gd name="T8" fmla="*/ 72 w 88"/>
                <a:gd name="T9" fmla="*/ 22 h 80"/>
                <a:gd name="T10" fmla="*/ 72 w 88"/>
                <a:gd name="T11" fmla="*/ 34 h 80"/>
                <a:gd name="T12" fmla="*/ 72 w 88"/>
                <a:gd name="T13" fmla="*/ 46 h 80"/>
                <a:gd name="T14" fmla="*/ 66 w 88"/>
                <a:gd name="T15" fmla="*/ 52 h 80"/>
                <a:gd name="T16" fmla="*/ 64 w 88"/>
                <a:gd name="T17" fmla="*/ 52 h 80"/>
                <a:gd name="T18" fmla="*/ 64 w 88"/>
                <a:gd name="T19" fmla="*/ 28 h 80"/>
                <a:gd name="T20" fmla="*/ 0 w 88"/>
                <a:gd name="T21" fmla="*/ 28 h 80"/>
                <a:gd name="T22" fmla="*/ 0 w 88"/>
                <a:gd name="T23" fmla="*/ 78 h 80"/>
                <a:gd name="T24" fmla="*/ 2 w 88"/>
                <a:gd name="T25" fmla="*/ 80 h 80"/>
                <a:gd name="T26" fmla="*/ 62 w 88"/>
                <a:gd name="T27" fmla="*/ 80 h 80"/>
                <a:gd name="T28" fmla="*/ 64 w 88"/>
                <a:gd name="T29" fmla="*/ 78 h 80"/>
                <a:gd name="T30" fmla="*/ 64 w 88"/>
                <a:gd name="T31" fmla="*/ 56 h 80"/>
                <a:gd name="T32" fmla="*/ 66 w 88"/>
                <a:gd name="T33" fmla="*/ 56 h 80"/>
                <a:gd name="T34" fmla="*/ 76 w 88"/>
                <a:gd name="T35" fmla="*/ 46 h 80"/>
                <a:gd name="T36" fmla="*/ 76 w 88"/>
                <a:gd name="T37" fmla="*/ 35 h 80"/>
                <a:gd name="T38" fmla="*/ 83 w 88"/>
                <a:gd name="T39" fmla="*/ 32 h 80"/>
                <a:gd name="T40" fmla="*/ 84 w 88"/>
                <a:gd name="T41" fmla="*/ 30 h 80"/>
                <a:gd name="T42" fmla="*/ 84 w 88"/>
                <a:gd name="T43" fmla="*/ 22 h 80"/>
                <a:gd name="T44" fmla="*/ 82 w 88"/>
                <a:gd name="T45" fmla="*/ 20 h 80"/>
                <a:gd name="T46" fmla="*/ 76 w 88"/>
                <a:gd name="T47" fmla="*/ 20 h 80"/>
                <a:gd name="T48" fmla="*/ 76 w 88"/>
                <a:gd name="T49" fmla="*/ 16 h 80"/>
                <a:gd name="T50" fmla="*/ 87 w 88"/>
                <a:gd name="T51" fmla="*/ 4 h 80"/>
                <a:gd name="T52" fmla="*/ 41 w 88"/>
                <a:gd name="T53" fmla="*/ 60 h 80"/>
                <a:gd name="T54" fmla="*/ 32 w 88"/>
                <a:gd name="T55" fmla="*/ 65 h 80"/>
                <a:gd name="T56" fmla="*/ 32 w 88"/>
                <a:gd name="T57" fmla="*/ 65 h 80"/>
                <a:gd name="T58" fmla="*/ 24 w 88"/>
                <a:gd name="T59" fmla="*/ 60 h 80"/>
                <a:gd name="T60" fmla="*/ 18 w 88"/>
                <a:gd name="T61" fmla="*/ 71 h 80"/>
                <a:gd name="T62" fmla="*/ 15 w 88"/>
                <a:gd name="T63" fmla="*/ 72 h 80"/>
                <a:gd name="T64" fmla="*/ 14 w 88"/>
                <a:gd name="T65" fmla="*/ 69 h 80"/>
                <a:gd name="T66" fmla="*/ 21 w 88"/>
                <a:gd name="T67" fmla="*/ 57 h 80"/>
                <a:gd name="T68" fmla="*/ 17 w 88"/>
                <a:gd name="T69" fmla="*/ 49 h 80"/>
                <a:gd name="T70" fmla="*/ 23 w 88"/>
                <a:gd name="T71" fmla="*/ 40 h 80"/>
                <a:gd name="T72" fmla="*/ 32 w 88"/>
                <a:gd name="T73" fmla="*/ 37 h 80"/>
                <a:gd name="T74" fmla="*/ 42 w 88"/>
                <a:gd name="T75" fmla="*/ 32 h 80"/>
                <a:gd name="T76" fmla="*/ 44 w 88"/>
                <a:gd name="T77" fmla="*/ 32 h 80"/>
                <a:gd name="T78" fmla="*/ 45 w 88"/>
                <a:gd name="T79" fmla="*/ 33 h 80"/>
                <a:gd name="T80" fmla="*/ 41 w 88"/>
                <a:gd name="T81" fmla="*/ 6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" h="80">
                  <a:moveTo>
                    <a:pt x="87" y="4"/>
                  </a:moveTo>
                  <a:cubicBezTo>
                    <a:pt x="88" y="3"/>
                    <a:pt x="88" y="2"/>
                    <a:pt x="87" y="1"/>
                  </a:cubicBezTo>
                  <a:cubicBezTo>
                    <a:pt x="87" y="0"/>
                    <a:pt x="85" y="0"/>
                    <a:pt x="85" y="1"/>
                  </a:cubicBezTo>
                  <a:cubicBezTo>
                    <a:pt x="80" y="5"/>
                    <a:pt x="72" y="12"/>
                    <a:pt x="72" y="16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2" y="49"/>
                    <a:pt x="69" y="52"/>
                    <a:pt x="66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1" y="80"/>
                    <a:pt x="2" y="80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79"/>
                    <a:pt x="64" y="78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2" y="56"/>
                    <a:pt x="76" y="52"/>
                    <a:pt x="76" y="46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4" y="31"/>
                    <a:pt x="84" y="31"/>
                    <a:pt x="84" y="30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21"/>
                    <a:pt x="83" y="20"/>
                    <a:pt x="82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4"/>
                    <a:pt x="82" y="8"/>
                    <a:pt x="87" y="4"/>
                  </a:cubicBezTo>
                  <a:close/>
                  <a:moveTo>
                    <a:pt x="41" y="60"/>
                  </a:moveTo>
                  <a:cubicBezTo>
                    <a:pt x="38" y="63"/>
                    <a:pt x="35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9" y="65"/>
                    <a:pt x="26" y="64"/>
                    <a:pt x="24" y="60"/>
                  </a:cubicBezTo>
                  <a:cubicBezTo>
                    <a:pt x="20" y="65"/>
                    <a:pt x="18" y="71"/>
                    <a:pt x="18" y="71"/>
                  </a:cubicBezTo>
                  <a:cubicBezTo>
                    <a:pt x="17" y="72"/>
                    <a:pt x="16" y="72"/>
                    <a:pt x="15" y="72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69"/>
                    <a:pt x="17" y="63"/>
                    <a:pt x="21" y="57"/>
                  </a:cubicBezTo>
                  <a:cubicBezTo>
                    <a:pt x="18" y="54"/>
                    <a:pt x="17" y="51"/>
                    <a:pt x="17" y="49"/>
                  </a:cubicBezTo>
                  <a:cubicBezTo>
                    <a:pt x="17" y="46"/>
                    <a:pt x="19" y="43"/>
                    <a:pt x="23" y="40"/>
                  </a:cubicBezTo>
                  <a:cubicBezTo>
                    <a:pt x="26" y="38"/>
                    <a:pt x="29" y="38"/>
                    <a:pt x="32" y="37"/>
                  </a:cubicBezTo>
                  <a:cubicBezTo>
                    <a:pt x="35" y="36"/>
                    <a:pt x="39" y="35"/>
                    <a:pt x="42" y="32"/>
                  </a:cubicBezTo>
                  <a:cubicBezTo>
                    <a:pt x="43" y="32"/>
                    <a:pt x="43" y="32"/>
                    <a:pt x="44" y="32"/>
                  </a:cubicBezTo>
                  <a:cubicBezTo>
                    <a:pt x="44" y="32"/>
                    <a:pt x="45" y="33"/>
                    <a:pt x="45" y="33"/>
                  </a:cubicBezTo>
                  <a:cubicBezTo>
                    <a:pt x="49" y="41"/>
                    <a:pt x="46" y="55"/>
                    <a:pt x="4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9C6561D8-D132-4D47-82C3-394C8245F069}"/>
              </a:ext>
            </a:extLst>
          </p:cNvPr>
          <p:cNvGrpSpPr/>
          <p:nvPr/>
        </p:nvGrpSpPr>
        <p:grpSpPr>
          <a:xfrm>
            <a:off x="3050370" y="3372643"/>
            <a:ext cx="338137" cy="361950"/>
            <a:chOff x="5570538" y="3970338"/>
            <a:chExt cx="338137" cy="361950"/>
          </a:xfrm>
          <a:solidFill>
            <a:schemeClr val="bg1"/>
          </a:solidFill>
        </p:grpSpPr>
        <p:sp>
          <p:nvSpPr>
            <p:cNvPr id="88" name="Freeform 184">
              <a:extLst>
                <a:ext uri="{FF2B5EF4-FFF2-40B4-BE49-F238E27FC236}">
                  <a16:creationId xmlns:a16="http://schemas.microsoft.com/office/drawing/2014/main" id="{83226D98-A9EF-4C98-9134-3AF676A5A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9925" y="3970338"/>
              <a:ext cx="76200" cy="30163"/>
            </a:xfrm>
            <a:custGeom>
              <a:avLst/>
              <a:gdLst>
                <a:gd name="T0" fmla="*/ 18 w 20"/>
                <a:gd name="T1" fmla="*/ 0 h 8"/>
                <a:gd name="T2" fmla="*/ 2 w 20"/>
                <a:gd name="T3" fmla="*/ 0 h 8"/>
                <a:gd name="T4" fmla="*/ 0 w 20"/>
                <a:gd name="T5" fmla="*/ 2 h 8"/>
                <a:gd name="T6" fmla="*/ 0 w 20"/>
                <a:gd name="T7" fmla="*/ 6 h 8"/>
                <a:gd name="T8" fmla="*/ 2 w 20"/>
                <a:gd name="T9" fmla="*/ 8 h 8"/>
                <a:gd name="T10" fmla="*/ 18 w 20"/>
                <a:gd name="T11" fmla="*/ 8 h 8"/>
                <a:gd name="T12" fmla="*/ 20 w 20"/>
                <a:gd name="T13" fmla="*/ 6 h 8"/>
                <a:gd name="T14" fmla="*/ 20 w 20"/>
                <a:gd name="T15" fmla="*/ 2 h 8"/>
                <a:gd name="T16" fmla="*/ 18 w 20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20" y="7"/>
                    <a:pt x="20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185">
              <a:extLst>
                <a:ext uri="{FF2B5EF4-FFF2-40B4-BE49-F238E27FC236}">
                  <a16:creationId xmlns:a16="http://schemas.microsoft.com/office/drawing/2014/main" id="{65883C7A-4845-4CB5-9EBA-64F9083B7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538" y="4121150"/>
              <a:ext cx="300038" cy="90488"/>
            </a:xfrm>
            <a:custGeom>
              <a:avLst/>
              <a:gdLst>
                <a:gd name="T0" fmla="*/ 2 w 80"/>
                <a:gd name="T1" fmla="*/ 4 h 24"/>
                <a:gd name="T2" fmla="*/ 8 w 80"/>
                <a:gd name="T3" fmla="*/ 4 h 24"/>
                <a:gd name="T4" fmla="*/ 8 w 80"/>
                <a:gd name="T5" fmla="*/ 24 h 24"/>
                <a:gd name="T6" fmla="*/ 44 w 80"/>
                <a:gd name="T7" fmla="*/ 24 h 24"/>
                <a:gd name="T8" fmla="*/ 53 w 80"/>
                <a:gd name="T9" fmla="*/ 11 h 24"/>
                <a:gd name="T10" fmla="*/ 67 w 80"/>
                <a:gd name="T11" fmla="*/ 8 h 24"/>
                <a:gd name="T12" fmla="*/ 70 w 80"/>
                <a:gd name="T13" fmla="*/ 8 h 24"/>
                <a:gd name="T14" fmla="*/ 72 w 80"/>
                <a:gd name="T15" fmla="*/ 8 h 24"/>
                <a:gd name="T16" fmla="*/ 72 w 80"/>
                <a:gd name="T17" fmla="*/ 4 h 24"/>
                <a:gd name="T18" fmla="*/ 78 w 80"/>
                <a:gd name="T19" fmla="*/ 4 h 24"/>
                <a:gd name="T20" fmla="*/ 80 w 80"/>
                <a:gd name="T21" fmla="*/ 2 h 24"/>
                <a:gd name="T22" fmla="*/ 78 w 80"/>
                <a:gd name="T23" fmla="*/ 0 h 24"/>
                <a:gd name="T24" fmla="*/ 72 w 80"/>
                <a:gd name="T25" fmla="*/ 0 h 24"/>
                <a:gd name="T26" fmla="*/ 8 w 80"/>
                <a:gd name="T27" fmla="*/ 0 h 24"/>
                <a:gd name="T28" fmla="*/ 2 w 80"/>
                <a:gd name="T29" fmla="*/ 0 h 24"/>
                <a:gd name="T30" fmla="*/ 0 w 80"/>
                <a:gd name="T31" fmla="*/ 2 h 24"/>
                <a:gd name="T32" fmla="*/ 2 w 80"/>
                <a:gd name="T33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24">
                  <a:moveTo>
                    <a:pt x="2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0"/>
                    <a:pt x="46" y="16"/>
                    <a:pt x="53" y="11"/>
                  </a:cubicBezTo>
                  <a:cubicBezTo>
                    <a:pt x="57" y="8"/>
                    <a:pt x="63" y="8"/>
                    <a:pt x="67" y="8"/>
                  </a:cubicBezTo>
                  <a:cubicBezTo>
                    <a:pt x="68" y="8"/>
                    <a:pt x="69" y="8"/>
                    <a:pt x="70" y="8"/>
                  </a:cubicBezTo>
                  <a:cubicBezTo>
                    <a:pt x="71" y="8"/>
                    <a:pt x="71" y="8"/>
                    <a:pt x="72" y="8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186">
              <a:extLst>
                <a:ext uri="{FF2B5EF4-FFF2-40B4-BE49-F238E27FC236}">
                  <a16:creationId xmlns:a16="http://schemas.microsoft.com/office/drawing/2014/main" id="{17664195-9014-496F-BF70-E1D79FC89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538" y="4016375"/>
              <a:ext cx="300038" cy="90488"/>
            </a:xfrm>
            <a:custGeom>
              <a:avLst/>
              <a:gdLst>
                <a:gd name="T0" fmla="*/ 2 w 80"/>
                <a:gd name="T1" fmla="*/ 4 h 24"/>
                <a:gd name="T2" fmla="*/ 8 w 80"/>
                <a:gd name="T3" fmla="*/ 4 h 24"/>
                <a:gd name="T4" fmla="*/ 8 w 80"/>
                <a:gd name="T5" fmla="*/ 24 h 24"/>
                <a:gd name="T6" fmla="*/ 72 w 80"/>
                <a:gd name="T7" fmla="*/ 24 h 24"/>
                <a:gd name="T8" fmla="*/ 72 w 80"/>
                <a:gd name="T9" fmla="*/ 4 h 24"/>
                <a:gd name="T10" fmla="*/ 78 w 80"/>
                <a:gd name="T11" fmla="*/ 4 h 24"/>
                <a:gd name="T12" fmla="*/ 80 w 80"/>
                <a:gd name="T13" fmla="*/ 2 h 24"/>
                <a:gd name="T14" fmla="*/ 78 w 80"/>
                <a:gd name="T15" fmla="*/ 0 h 24"/>
                <a:gd name="T16" fmla="*/ 70 w 80"/>
                <a:gd name="T17" fmla="*/ 0 h 24"/>
                <a:gd name="T18" fmla="*/ 10 w 80"/>
                <a:gd name="T19" fmla="*/ 0 h 24"/>
                <a:gd name="T20" fmla="*/ 2 w 80"/>
                <a:gd name="T21" fmla="*/ 0 h 24"/>
                <a:gd name="T22" fmla="*/ 0 w 80"/>
                <a:gd name="T23" fmla="*/ 2 h 24"/>
                <a:gd name="T24" fmla="*/ 2 w 80"/>
                <a:gd name="T2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24">
                  <a:moveTo>
                    <a:pt x="2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187">
              <a:extLst>
                <a:ext uri="{FF2B5EF4-FFF2-40B4-BE49-F238E27FC236}">
                  <a16:creationId xmlns:a16="http://schemas.microsoft.com/office/drawing/2014/main" id="{226BE4FA-970B-4E41-B78A-CB51AFF60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538" y="4227513"/>
              <a:ext cx="179388" cy="104775"/>
            </a:xfrm>
            <a:custGeom>
              <a:avLst/>
              <a:gdLst>
                <a:gd name="T0" fmla="*/ 37 w 48"/>
                <a:gd name="T1" fmla="*/ 21 h 28"/>
                <a:gd name="T2" fmla="*/ 48 w 48"/>
                <a:gd name="T3" fmla="*/ 7 h 28"/>
                <a:gd name="T4" fmla="*/ 44 w 48"/>
                <a:gd name="T5" fmla="*/ 0 h 28"/>
                <a:gd name="T6" fmla="*/ 8 w 48"/>
                <a:gd name="T7" fmla="*/ 0 h 28"/>
                <a:gd name="T8" fmla="*/ 2 w 48"/>
                <a:gd name="T9" fmla="*/ 0 h 28"/>
                <a:gd name="T10" fmla="*/ 0 w 48"/>
                <a:gd name="T11" fmla="*/ 2 h 28"/>
                <a:gd name="T12" fmla="*/ 2 w 48"/>
                <a:gd name="T13" fmla="*/ 4 h 28"/>
                <a:gd name="T14" fmla="*/ 8 w 48"/>
                <a:gd name="T15" fmla="*/ 4 h 28"/>
                <a:gd name="T16" fmla="*/ 8 w 48"/>
                <a:gd name="T17" fmla="*/ 24 h 28"/>
                <a:gd name="T18" fmla="*/ 2 w 48"/>
                <a:gd name="T19" fmla="*/ 24 h 28"/>
                <a:gd name="T20" fmla="*/ 0 w 48"/>
                <a:gd name="T21" fmla="*/ 26 h 28"/>
                <a:gd name="T22" fmla="*/ 2 w 48"/>
                <a:gd name="T23" fmla="*/ 28 h 28"/>
                <a:gd name="T24" fmla="*/ 10 w 48"/>
                <a:gd name="T25" fmla="*/ 28 h 28"/>
                <a:gd name="T26" fmla="*/ 30 w 48"/>
                <a:gd name="T27" fmla="*/ 28 h 28"/>
                <a:gd name="T28" fmla="*/ 37 w 48"/>
                <a:gd name="T29" fmla="*/ 28 h 28"/>
                <a:gd name="T30" fmla="*/ 37 w 48"/>
                <a:gd name="T31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28">
                  <a:moveTo>
                    <a:pt x="37" y="21"/>
                  </a:moveTo>
                  <a:cubicBezTo>
                    <a:pt x="38" y="20"/>
                    <a:pt x="42" y="14"/>
                    <a:pt x="48" y="7"/>
                  </a:cubicBezTo>
                  <a:cubicBezTo>
                    <a:pt x="46" y="5"/>
                    <a:pt x="45" y="2"/>
                    <a:pt x="4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6"/>
                    <a:pt x="35" y="23"/>
                    <a:pt x="3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188">
              <a:extLst>
                <a:ext uri="{FF2B5EF4-FFF2-40B4-BE49-F238E27FC236}">
                  <a16:creationId xmlns:a16="http://schemas.microsoft.com/office/drawing/2014/main" id="{53AC5A4A-AB0B-40F4-BC1A-50987E35A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294188"/>
              <a:ext cx="123825" cy="38100"/>
            </a:xfrm>
            <a:custGeom>
              <a:avLst/>
              <a:gdLst>
                <a:gd name="T0" fmla="*/ 31 w 33"/>
                <a:gd name="T1" fmla="*/ 6 h 10"/>
                <a:gd name="T2" fmla="*/ 25 w 33"/>
                <a:gd name="T3" fmla="*/ 6 h 10"/>
                <a:gd name="T4" fmla="*/ 18 w 33"/>
                <a:gd name="T5" fmla="*/ 6 h 10"/>
                <a:gd name="T6" fmla="*/ 7 w 33"/>
                <a:gd name="T7" fmla="*/ 0 h 10"/>
                <a:gd name="T8" fmla="*/ 0 w 33"/>
                <a:gd name="T9" fmla="*/ 10 h 10"/>
                <a:gd name="T10" fmla="*/ 31 w 33"/>
                <a:gd name="T11" fmla="*/ 10 h 10"/>
                <a:gd name="T12" fmla="*/ 33 w 33"/>
                <a:gd name="T13" fmla="*/ 8 h 10"/>
                <a:gd name="T14" fmla="*/ 31 w 33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0">
                  <a:moveTo>
                    <a:pt x="31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0" y="6"/>
                    <a:pt x="18" y="6"/>
                  </a:cubicBezTo>
                  <a:cubicBezTo>
                    <a:pt x="15" y="6"/>
                    <a:pt x="11" y="5"/>
                    <a:pt x="7" y="0"/>
                  </a:cubicBezTo>
                  <a:cubicBezTo>
                    <a:pt x="4" y="4"/>
                    <a:pt x="2" y="7"/>
                    <a:pt x="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3" y="7"/>
                    <a:pt x="32" y="6"/>
                    <a:pt x="3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189">
              <a:extLst>
                <a:ext uri="{FF2B5EF4-FFF2-40B4-BE49-F238E27FC236}">
                  <a16:creationId xmlns:a16="http://schemas.microsoft.com/office/drawing/2014/main" id="{B0089491-8D16-497C-B42D-6AB4B22A1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9925" y="4159250"/>
              <a:ext cx="158750" cy="142875"/>
            </a:xfrm>
            <a:custGeom>
              <a:avLst/>
              <a:gdLst>
                <a:gd name="T0" fmla="*/ 40 w 42"/>
                <a:gd name="T1" fmla="*/ 2 h 38"/>
                <a:gd name="T2" fmla="*/ 39 w 42"/>
                <a:gd name="T3" fmla="*/ 0 h 38"/>
                <a:gd name="T4" fmla="*/ 37 w 42"/>
                <a:gd name="T5" fmla="*/ 0 h 38"/>
                <a:gd name="T6" fmla="*/ 22 w 42"/>
                <a:gd name="T7" fmla="*/ 2 h 38"/>
                <a:gd name="T8" fmla="*/ 7 w 42"/>
                <a:gd name="T9" fmla="*/ 5 h 38"/>
                <a:gd name="T10" fmla="*/ 0 w 42"/>
                <a:gd name="T11" fmla="*/ 15 h 38"/>
                <a:gd name="T12" fmla="*/ 3 w 42"/>
                <a:gd name="T13" fmla="*/ 22 h 38"/>
                <a:gd name="T14" fmla="*/ 26 w 42"/>
                <a:gd name="T15" fmla="*/ 7 h 38"/>
                <a:gd name="T16" fmla="*/ 33 w 42"/>
                <a:gd name="T17" fmla="*/ 11 h 38"/>
                <a:gd name="T18" fmla="*/ 28 w 42"/>
                <a:gd name="T19" fmla="*/ 19 h 38"/>
                <a:gd name="T20" fmla="*/ 9 w 42"/>
                <a:gd name="T21" fmla="*/ 33 h 38"/>
                <a:gd name="T22" fmla="*/ 17 w 42"/>
                <a:gd name="T23" fmla="*/ 38 h 38"/>
                <a:gd name="T24" fmla="*/ 26 w 42"/>
                <a:gd name="T25" fmla="*/ 35 h 38"/>
                <a:gd name="T26" fmla="*/ 40 w 42"/>
                <a:gd name="T2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8">
                  <a:moveTo>
                    <a:pt x="40" y="2"/>
                  </a:moveTo>
                  <a:cubicBezTo>
                    <a:pt x="40" y="1"/>
                    <a:pt x="39" y="1"/>
                    <a:pt x="39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2" y="2"/>
                    <a:pt x="27" y="2"/>
                    <a:pt x="22" y="2"/>
                  </a:cubicBezTo>
                  <a:cubicBezTo>
                    <a:pt x="17" y="2"/>
                    <a:pt x="12" y="2"/>
                    <a:pt x="7" y="5"/>
                  </a:cubicBezTo>
                  <a:cubicBezTo>
                    <a:pt x="2" y="8"/>
                    <a:pt x="0" y="11"/>
                    <a:pt x="0" y="15"/>
                  </a:cubicBezTo>
                  <a:cubicBezTo>
                    <a:pt x="0" y="17"/>
                    <a:pt x="1" y="20"/>
                    <a:pt x="3" y="22"/>
                  </a:cubicBezTo>
                  <a:cubicBezTo>
                    <a:pt x="10" y="15"/>
                    <a:pt x="18" y="9"/>
                    <a:pt x="26" y="7"/>
                  </a:cubicBezTo>
                  <a:cubicBezTo>
                    <a:pt x="29" y="6"/>
                    <a:pt x="32" y="8"/>
                    <a:pt x="33" y="11"/>
                  </a:cubicBezTo>
                  <a:cubicBezTo>
                    <a:pt x="33" y="15"/>
                    <a:pt x="31" y="18"/>
                    <a:pt x="28" y="19"/>
                  </a:cubicBezTo>
                  <a:cubicBezTo>
                    <a:pt x="23" y="20"/>
                    <a:pt x="16" y="26"/>
                    <a:pt x="9" y="33"/>
                  </a:cubicBezTo>
                  <a:cubicBezTo>
                    <a:pt x="11" y="37"/>
                    <a:pt x="14" y="38"/>
                    <a:pt x="17" y="38"/>
                  </a:cubicBezTo>
                  <a:cubicBezTo>
                    <a:pt x="20" y="38"/>
                    <a:pt x="22" y="37"/>
                    <a:pt x="26" y="35"/>
                  </a:cubicBezTo>
                  <a:cubicBezTo>
                    <a:pt x="33" y="31"/>
                    <a:pt x="42" y="13"/>
                    <a:pt x="4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190">
              <a:extLst>
                <a:ext uri="{FF2B5EF4-FFF2-40B4-BE49-F238E27FC236}">
                  <a16:creationId xmlns:a16="http://schemas.microsoft.com/office/drawing/2014/main" id="{53F50282-9DBB-462C-88D7-114690111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63" y="4200525"/>
              <a:ext cx="139700" cy="128588"/>
            </a:xfrm>
            <a:custGeom>
              <a:avLst/>
              <a:gdLst>
                <a:gd name="T0" fmla="*/ 2 w 37"/>
                <a:gd name="T1" fmla="*/ 34 h 34"/>
                <a:gd name="T2" fmla="*/ 1 w 37"/>
                <a:gd name="T3" fmla="*/ 33 h 34"/>
                <a:gd name="T4" fmla="*/ 0 w 37"/>
                <a:gd name="T5" fmla="*/ 31 h 34"/>
                <a:gd name="T6" fmla="*/ 34 w 37"/>
                <a:gd name="T7" fmla="*/ 0 h 34"/>
                <a:gd name="T8" fmla="*/ 37 w 37"/>
                <a:gd name="T9" fmla="*/ 1 h 34"/>
                <a:gd name="T10" fmla="*/ 35 w 37"/>
                <a:gd name="T11" fmla="*/ 4 h 34"/>
                <a:gd name="T12" fmla="*/ 3 w 37"/>
                <a:gd name="T13" fmla="*/ 33 h 34"/>
                <a:gd name="T14" fmla="*/ 2 w 37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4">
                  <a:moveTo>
                    <a:pt x="2" y="34"/>
                  </a:moveTo>
                  <a:cubicBezTo>
                    <a:pt x="1" y="34"/>
                    <a:pt x="1" y="34"/>
                    <a:pt x="1" y="33"/>
                  </a:cubicBezTo>
                  <a:cubicBezTo>
                    <a:pt x="0" y="33"/>
                    <a:pt x="0" y="32"/>
                    <a:pt x="0" y="31"/>
                  </a:cubicBezTo>
                  <a:cubicBezTo>
                    <a:pt x="1" y="30"/>
                    <a:pt x="19" y="3"/>
                    <a:pt x="34" y="0"/>
                  </a:cubicBezTo>
                  <a:cubicBezTo>
                    <a:pt x="36" y="0"/>
                    <a:pt x="37" y="0"/>
                    <a:pt x="37" y="1"/>
                  </a:cubicBezTo>
                  <a:cubicBezTo>
                    <a:pt x="37" y="2"/>
                    <a:pt x="36" y="3"/>
                    <a:pt x="35" y="4"/>
                  </a:cubicBezTo>
                  <a:cubicBezTo>
                    <a:pt x="21" y="7"/>
                    <a:pt x="4" y="33"/>
                    <a:pt x="3" y="33"/>
                  </a:cubicBezTo>
                  <a:cubicBezTo>
                    <a:pt x="3" y="33"/>
                    <a:pt x="2" y="34"/>
                    <a:pt x="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2161DC9F-6056-4308-84CB-9AD866072C78}"/>
              </a:ext>
            </a:extLst>
          </p:cNvPr>
          <p:cNvSpPr txBox="1"/>
          <p:nvPr/>
        </p:nvSpPr>
        <p:spPr>
          <a:xfrm>
            <a:off x="283808" y="2339992"/>
            <a:ext cx="1371601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el-GR" dirty="0"/>
              <a:t>Καθαρή Ενέργεια</a:t>
            </a:r>
            <a:endParaRPr lang="en-US" dirty="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5694A6B-D4A5-48DD-BD1C-5CC96FB5120E}"/>
              </a:ext>
            </a:extLst>
          </p:cNvPr>
          <p:cNvSpPr txBox="1"/>
          <p:nvPr/>
        </p:nvSpPr>
        <p:spPr>
          <a:xfrm>
            <a:off x="2533637" y="2511621"/>
            <a:ext cx="1371601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el-GR" dirty="0"/>
              <a:t>Κτήρια</a:t>
            </a:r>
            <a:endParaRPr lang="en-US" dirty="0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9E9AA41-7B5F-48D9-A3DA-17F5684A56D6}"/>
              </a:ext>
            </a:extLst>
          </p:cNvPr>
          <p:cNvSpPr txBox="1"/>
          <p:nvPr/>
        </p:nvSpPr>
        <p:spPr>
          <a:xfrm>
            <a:off x="313971" y="6337090"/>
            <a:ext cx="1371601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el-GR" dirty="0"/>
              <a:t>Βιώσιμη Βιομηχανία</a:t>
            </a:r>
            <a:endParaRPr lang="en-US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0742B7CE-68DE-4CEB-843C-32F74713FC1E}"/>
              </a:ext>
            </a:extLst>
          </p:cNvPr>
          <p:cNvSpPr txBox="1"/>
          <p:nvPr/>
        </p:nvSpPr>
        <p:spPr>
          <a:xfrm>
            <a:off x="2567495" y="6353907"/>
            <a:ext cx="1371601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el-GR" dirty="0"/>
              <a:t>Μηδενική Ρύπανση</a:t>
            </a:r>
            <a:endParaRPr lang="en-US" dirty="0"/>
          </a:p>
        </p:txBody>
      </p:sp>
      <p:sp>
        <p:nvSpPr>
          <p:cNvPr id="41" name="Rounded Rectangle 40"/>
          <p:cNvSpPr/>
          <p:nvPr/>
        </p:nvSpPr>
        <p:spPr>
          <a:xfrm>
            <a:off x="240344" y="1009348"/>
            <a:ext cx="3110063" cy="9966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/>
          <p:cNvSpPr txBox="1"/>
          <p:nvPr/>
        </p:nvSpPr>
        <p:spPr>
          <a:xfrm>
            <a:off x="512394" y="1000474"/>
            <a:ext cx="31944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ΕΥΡΩΠΑΪΚΗ ΝΟΜΟΘΕΣΙΑ </a:t>
            </a:r>
            <a:endParaRPr lang="en-GB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036940" y="1149594"/>
            <a:ext cx="5989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Green Deal</a:t>
            </a:r>
          </a:p>
        </p:txBody>
      </p:sp>
      <p:sp>
        <p:nvSpPr>
          <p:cNvPr id="44" name="Down Arrow 43"/>
          <p:cNvSpPr/>
          <p:nvPr/>
        </p:nvSpPr>
        <p:spPr>
          <a:xfrm rot="16200000" flipH="1">
            <a:off x="4173421" y="1218756"/>
            <a:ext cx="396912" cy="5791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2E835F4-BDF2-402A-8BF9-A5F4B7A56EF7}"/>
              </a:ext>
            </a:extLst>
          </p:cNvPr>
          <p:cNvGrpSpPr/>
          <p:nvPr/>
        </p:nvGrpSpPr>
        <p:grpSpPr>
          <a:xfrm>
            <a:off x="9884982" y="4708874"/>
            <a:ext cx="762848" cy="1314582"/>
            <a:chOff x="1371177" y="1855996"/>
            <a:chExt cx="762848" cy="131458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D1BF0DE0-2DF9-42C6-8E8A-37967AAF9BD9}"/>
                </a:ext>
              </a:extLst>
            </p:cNvPr>
            <p:cNvSpPr/>
            <p:nvPr/>
          </p:nvSpPr>
          <p:spPr>
            <a:xfrm>
              <a:off x="1652587" y="2970552"/>
              <a:ext cx="200026" cy="200026"/>
            </a:xfrm>
            <a:prstGeom prst="ellips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ardrop 48">
              <a:extLst>
                <a:ext uri="{FF2B5EF4-FFF2-40B4-BE49-F238E27FC236}">
                  <a16:creationId xmlns:a16="http://schemas.microsoft.com/office/drawing/2014/main" id="{0C5C06B3-2FD4-49C8-B13C-D7300B6E516A}"/>
                </a:ext>
              </a:extLst>
            </p:cNvPr>
            <p:cNvSpPr/>
            <p:nvPr/>
          </p:nvSpPr>
          <p:spPr>
            <a:xfrm rot="8100000">
              <a:off x="1371177" y="1855996"/>
              <a:ext cx="762848" cy="762848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C27009CD-A447-48BE-B546-5146F2F5DA25}"/>
                </a:ext>
              </a:extLst>
            </p:cNvPr>
            <p:cNvGrpSpPr/>
            <p:nvPr/>
          </p:nvGrpSpPr>
          <p:grpSpPr>
            <a:xfrm>
              <a:off x="1615988" y="2100206"/>
              <a:ext cx="273226" cy="274428"/>
              <a:chOff x="2670175" y="1803400"/>
              <a:chExt cx="360363" cy="361950"/>
            </a:xfrm>
            <a:solidFill>
              <a:schemeClr val="bg1"/>
            </a:solidFill>
          </p:grpSpPr>
          <p:sp>
            <p:nvSpPr>
              <p:cNvPr id="51" name="Freeform 23">
                <a:extLst>
                  <a:ext uri="{FF2B5EF4-FFF2-40B4-BE49-F238E27FC236}">
                    <a16:creationId xmlns:a16="http://schemas.microsoft.com/office/drawing/2014/main" id="{8F1A5DD1-38C6-407C-927C-9BEFB3F488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52725" y="1803400"/>
                <a:ext cx="255588" cy="249238"/>
              </a:xfrm>
              <a:custGeom>
                <a:avLst/>
                <a:gdLst>
                  <a:gd name="T0" fmla="*/ 27 w 68"/>
                  <a:gd name="T1" fmla="*/ 64 h 66"/>
                  <a:gd name="T2" fmla="*/ 38 w 68"/>
                  <a:gd name="T3" fmla="*/ 64 h 66"/>
                  <a:gd name="T4" fmla="*/ 44 w 68"/>
                  <a:gd name="T5" fmla="*/ 66 h 66"/>
                  <a:gd name="T6" fmla="*/ 68 w 68"/>
                  <a:gd name="T7" fmla="*/ 34 h 66"/>
                  <a:gd name="T8" fmla="*/ 34 w 68"/>
                  <a:gd name="T9" fmla="*/ 0 h 66"/>
                  <a:gd name="T10" fmla="*/ 0 w 68"/>
                  <a:gd name="T11" fmla="*/ 34 h 66"/>
                  <a:gd name="T12" fmla="*/ 8 w 68"/>
                  <a:gd name="T13" fmla="*/ 56 h 66"/>
                  <a:gd name="T14" fmla="*/ 27 w 68"/>
                  <a:gd name="T15" fmla="*/ 64 h 66"/>
                  <a:gd name="T16" fmla="*/ 20 w 68"/>
                  <a:gd name="T17" fmla="*/ 21 h 66"/>
                  <a:gd name="T18" fmla="*/ 27 w 68"/>
                  <a:gd name="T19" fmla="*/ 22 h 66"/>
                  <a:gd name="T20" fmla="*/ 38 w 68"/>
                  <a:gd name="T21" fmla="*/ 22 h 66"/>
                  <a:gd name="T22" fmla="*/ 37 w 68"/>
                  <a:gd name="T23" fmla="*/ 14 h 66"/>
                  <a:gd name="T24" fmla="*/ 31 w 68"/>
                  <a:gd name="T25" fmla="*/ 11 h 66"/>
                  <a:gd name="T26" fmla="*/ 44 w 68"/>
                  <a:gd name="T27" fmla="*/ 3 h 66"/>
                  <a:gd name="T28" fmla="*/ 51 w 68"/>
                  <a:gd name="T29" fmla="*/ 7 h 66"/>
                  <a:gd name="T30" fmla="*/ 58 w 68"/>
                  <a:gd name="T31" fmla="*/ 13 h 66"/>
                  <a:gd name="T32" fmla="*/ 51 w 68"/>
                  <a:gd name="T33" fmla="*/ 23 h 66"/>
                  <a:gd name="T34" fmla="*/ 41 w 68"/>
                  <a:gd name="T35" fmla="*/ 26 h 66"/>
                  <a:gd name="T36" fmla="*/ 44 w 68"/>
                  <a:gd name="T37" fmla="*/ 32 h 66"/>
                  <a:gd name="T38" fmla="*/ 48 w 68"/>
                  <a:gd name="T39" fmla="*/ 32 h 66"/>
                  <a:gd name="T40" fmla="*/ 42 w 68"/>
                  <a:gd name="T41" fmla="*/ 43 h 66"/>
                  <a:gd name="T42" fmla="*/ 44 w 68"/>
                  <a:gd name="T43" fmla="*/ 47 h 66"/>
                  <a:gd name="T44" fmla="*/ 40 w 68"/>
                  <a:gd name="T45" fmla="*/ 50 h 66"/>
                  <a:gd name="T46" fmla="*/ 31 w 68"/>
                  <a:gd name="T47" fmla="*/ 57 h 66"/>
                  <a:gd name="T48" fmla="*/ 27 w 68"/>
                  <a:gd name="T49" fmla="*/ 50 h 66"/>
                  <a:gd name="T50" fmla="*/ 28 w 68"/>
                  <a:gd name="T51" fmla="*/ 46 h 66"/>
                  <a:gd name="T52" fmla="*/ 26 w 68"/>
                  <a:gd name="T53" fmla="*/ 41 h 66"/>
                  <a:gd name="T54" fmla="*/ 17 w 68"/>
                  <a:gd name="T55" fmla="*/ 37 h 66"/>
                  <a:gd name="T56" fmla="*/ 13 w 68"/>
                  <a:gd name="T57" fmla="*/ 32 h 66"/>
                  <a:gd name="T58" fmla="*/ 20 w 68"/>
                  <a:gd name="T59" fmla="*/ 2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" h="66">
                    <a:moveTo>
                      <a:pt x="27" y="64"/>
                    </a:moveTo>
                    <a:cubicBezTo>
                      <a:pt x="38" y="64"/>
                      <a:pt x="38" y="64"/>
                      <a:pt x="38" y="64"/>
                    </a:cubicBezTo>
                    <a:cubicBezTo>
                      <a:pt x="41" y="64"/>
                      <a:pt x="43" y="65"/>
                      <a:pt x="44" y="66"/>
                    </a:cubicBezTo>
                    <a:cubicBezTo>
                      <a:pt x="58" y="62"/>
                      <a:pt x="68" y="49"/>
                      <a:pt x="68" y="34"/>
                    </a:cubicBezTo>
                    <a:cubicBezTo>
                      <a:pt x="68" y="15"/>
                      <a:pt x="53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42"/>
                      <a:pt x="3" y="50"/>
                      <a:pt x="8" y="56"/>
                    </a:cubicBezTo>
                    <a:cubicBezTo>
                      <a:pt x="17" y="56"/>
                      <a:pt x="24" y="61"/>
                      <a:pt x="27" y="64"/>
                    </a:cubicBezTo>
                    <a:close/>
                    <a:moveTo>
                      <a:pt x="20" y="21"/>
                    </a:moveTo>
                    <a:cubicBezTo>
                      <a:pt x="27" y="19"/>
                      <a:pt x="27" y="22"/>
                      <a:pt x="27" y="22"/>
                    </a:cubicBezTo>
                    <a:cubicBezTo>
                      <a:pt x="30" y="25"/>
                      <a:pt x="35" y="22"/>
                      <a:pt x="38" y="22"/>
                    </a:cubicBezTo>
                    <a:cubicBezTo>
                      <a:pt x="38" y="22"/>
                      <a:pt x="40" y="12"/>
                      <a:pt x="37" y="14"/>
                    </a:cubicBezTo>
                    <a:cubicBezTo>
                      <a:pt x="34" y="15"/>
                      <a:pt x="32" y="14"/>
                      <a:pt x="31" y="11"/>
                    </a:cubicBezTo>
                    <a:cubicBezTo>
                      <a:pt x="31" y="7"/>
                      <a:pt x="44" y="3"/>
                      <a:pt x="44" y="3"/>
                    </a:cubicBezTo>
                    <a:cubicBezTo>
                      <a:pt x="44" y="3"/>
                      <a:pt x="48" y="4"/>
                      <a:pt x="51" y="7"/>
                    </a:cubicBezTo>
                    <a:cubicBezTo>
                      <a:pt x="54" y="9"/>
                      <a:pt x="58" y="13"/>
                      <a:pt x="58" y="13"/>
                    </a:cubicBezTo>
                    <a:cubicBezTo>
                      <a:pt x="58" y="13"/>
                      <a:pt x="56" y="21"/>
                      <a:pt x="51" y="23"/>
                    </a:cubicBezTo>
                    <a:cubicBezTo>
                      <a:pt x="45" y="22"/>
                      <a:pt x="40" y="26"/>
                      <a:pt x="41" y="26"/>
                    </a:cubicBezTo>
                    <a:cubicBezTo>
                      <a:pt x="42" y="26"/>
                      <a:pt x="44" y="32"/>
                      <a:pt x="44" y="32"/>
                    </a:cubicBezTo>
                    <a:cubicBezTo>
                      <a:pt x="45" y="33"/>
                      <a:pt x="48" y="32"/>
                      <a:pt x="48" y="32"/>
                    </a:cubicBezTo>
                    <a:cubicBezTo>
                      <a:pt x="51" y="35"/>
                      <a:pt x="42" y="41"/>
                      <a:pt x="42" y="43"/>
                    </a:cubicBezTo>
                    <a:cubicBezTo>
                      <a:pt x="42" y="44"/>
                      <a:pt x="46" y="45"/>
                      <a:pt x="44" y="47"/>
                    </a:cubicBezTo>
                    <a:cubicBezTo>
                      <a:pt x="42" y="49"/>
                      <a:pt x="40" y="50"/>
                      <a:pt x="40" y="50"/>
                    </a:cubicBezTo>
                    <a:cubicBezTo>
                      <a:pt x="40" y="57"/>
                      <a:pt x="33" y="57"/>
                      <a:pt x="31" y="57"/>
                    </a:cubicBezTo>
                    <a:cubicBezTo>
                      <a:pt x="30" y="57"/>
                      <a:pt x="27" y="51"/>
                      <a:pt x="27" y="50"/>
                    </a:cubicBezTo>
                    <a:cubicBezTo>
                      <a:pt x="27" y="48"/>
                      <a:pt x="28" y="47"/>
                      <a:pt x="28" y="46"/>
                    </a:cubicBezTo>
                    <a:cubicBezTo>
                      <a:pt x="28" y="44"/>
                      <a:pt x="26" y="41"/>
                      <a:pt x="26" y="41"/>
                    </a:cubicBezTo>
                    <a:cubicBezTo>
                      <a:pt x="26" y="36"/>
                      <a:pt x="21" y="37"/>
                      <a:pt x="17" y="37"/>
                    </a:cubicBezTo>
                    <a:cubicBezTo>
                      <a:pt x="13" y="37"/>
                      <a:pt x="13" y="32"/>
                      <a:pt x="13" y="32"/>
                    </a:cubicBezTo>
                    <a:cubicBezTo>
                      <a:pt x="13" y="32"/>
                      <a:pt x="13" y="22"/>
                      <a:pt x="2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24">
                <a:extLst>
                  <a:ext uri="{FF2B5EF4-FFF2-40B4-BE49-F238E27FC236}">
                    <a16:creationId xmlns:a16="http://schemas.microsoft.com/office/drawing/2014/main" id="{4685131B-2A4B-4D78-BFCB-BBC1983BE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175" y="2014538"/>
                <a:ext cx="68263" cy="134938"/>
              </a:xfrm>
              <a:custGeom>
                <a:avLst/>
                <a:gdLst>
                  <a:gd name="T0" fmla="*/ 16 w 18"/>
                  <a:gd name="T1" fmla="*/ 0 h 36"/>
                  <a:gd name="T2" fmla="*/ 2 w 18"/>
                  <a:gd name="T3" fmla="*/ 0 h 36"/>
                  <a:gd name="T4" fmla="*/ 0 w 18"/>
                  <a:gd name="T5" fmla="*/ 2 h 36"/>
                  <a:gd name="T6" fmla="*/ 0 w 18"/>
                  <a:gd name="T7" fmla="*/ 34 h 36"/>
                  <a:gd name="T8" fmla="*/ 2 w 18"/>
                  <a:gd name="T9" fmla="*/ 36 h 36"/>
                  <a:gd name="T10" fmla="*/ 16 w 18"/>
                  <a:gd name="T11" fmla="*/ 36 h 36"/>
                  <a:gd name="T12" fmla="*/ 18 w 18"/>
                  <a:gd name="T13" fmla="*/ 34 h 36"/>
                  <a:gd name="T14" fmla="*/ 18 w 18"/>
                  <a:gd name="T15" fmla="*/ 2 h 36"/>
                  <a:gd name="T16" fmla="*/ 16 w 18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36">
                    <a:moveTo>
                      <a:pt x="1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7" y="36"/>
                      <a:pt x="18" y="35"/>
                      <a:pt x="18" y="3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25">
                <a:extLst>
                  <a:ext uri="{FF2B5EF4-FFF2-40B4-BE49-F238E27FC236}">
                    <a16:creationId xmlns:a16="http://schemas.microsoft.com/office/drawing/2014/main" id="{0B0768D2-9A06-4A35-97FD-7ECE877E1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4788" y="2028825"/>
                <a:ext cx="285750" cy="136525"/>
              </a:xfrm>
              <a:custGeom>
                <a:avLst/>
                <a:gdLst>
                  <a:gd name="T0" fmla="*/ 75 w 76"/>
                  <a:gd name="T1" fmla="*/ 13 h 36"/>
                  <a:gd name="T2" fmla="*/ 61 w 76"/>
                  <a:gd name="T3" fmla="*/ 8 h 36"/>
                  <a:gd name="T4" fmla="*/ 49 w 76"/>
                  <a:gd name="T5" fmla="*/ 12 h 36"/>
                  <a:gd name="T6" fmla="*/ 49 w 76"/>
                  <a:gd name="T7" fmla="*/ 14 h 36"/>
                  <a:gd name="T8" fmla="*/ 47 w 76"/>
                  <a:gd name="T9" fmla="*/ 21 h 36"/>
                  <a:gd name="T10" fmla="*/ 40 w 76"/>
                  <a:gd name="T11" fmla="*/ 24 h 36"/>
                  <a:gd name="T12" fmla="*/ 18 w 76"/>
                  <a:gd name="T13" fmla="*/ 24 h 36"/>
                  <a:gd name="T14" fmla="*/ 16 w 76"/>
                  <a:gd name="T15" fmla="*/ 22 h 36"/>
                  <a:gd name="T16" fmla="*/ 18 w 76"/>
                  <a:gd name="T17" fmla="*/ 20 h 36"/>
                  <a:gd name="T18" fmla="*/ 40 w 76"/>
                  <a:gd name="T19" fmla="*/ 20 h 36"/>
                  <a:gd name="T20" fmla="*/ 44 w 76"/>
                  <a:gd name="T21" fmla="*/ 18 h 36"/>
                  <a:gd name="T22" fmla="*/ 45 w 76"/>
                  <a:gd name="T23" fmla="*/ 14 h 36"/>
                  <a:gd name="T24" fmla="*/ 40 w 76"/>
                  <a:gd name="T25" fmla="*/ 8 h 36"/>
                  <a:gd name="T26" fmla="*/ 28 w 76"/>
                  <a:gd name="T27" fmla="*/ 8 h 36"/>
                  <a:gd name="T28" fmla="*/ 27 w 76"/>
                  <a:gd name="T29" fmla="*/ 7 h 36"/>
                  <a:gd name="T30" fmla="*/ 10 w 76"/>
                  <a:gd name="T31" fmla="*/ 0 h 36"/>
                  <a:gd name="T32" fmla="*/ 2 w 76"/>
                  <a:gd name="T33" fmla="*/ 0 h 36"/>
                  <a:gd name="T34" fmla="*/ 0 w 76"/>
                  <a:gd name="T35" fmla="*/ 2 h 36"/>
                  <a:gd name="T36" fmla="*/ 0 w 76"/>
                  <a:gd name="T37" fmla="*/ 24 h 36"/>
                  <a:gd name="T38" fmla="*/ 1 w 76"/>
                  <a:gd name="T39" fmla="*/ 26 h 36"/>
                  <a:gd name="T40" fmla="*/ 17 w 76"/>
                  <a:gd name="T41" fmla="*/ 31 h 36"/>
                  <a:gd name="T42" fmla="*/ 33 w 76"/>
                  <a:gd name="T43" fmla="*/ 36 h 36"/>
                  <a:gd name="T44" fmla="*/ 51 w 76"/>
                  <a:gd name="T45" fmla="*/ 29 h 36"/>
                  <a:gd name="T46" fmla="*/ 75 w 76"/>
                  <a:gd name="T47" fmla="*/ 16 h 36"/>
                  <a:gd name="T48" fmla="*/ 76 w 76"/>
                  <a:gd name="T49" fmla="*/ 14 h 36"/>
                  <a:gd name="T50" fmla="*/ 75 w 76"/>
                  <a:gd name="T51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" h="36">
                    <a:moveTo>
                      <a:pt x="75" y="13"/>
                    </a:moveTo>
                    <a:cubicBezTo>
                      <a:pt x="71" y="8"/>
                      <a:pt x="67" y="7"/>
                      <a:pt x="61" y="8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3"/>
                      <a:pt x="49" y="13"/>
                      <a:pt x="49" y="14"/>
                    </a:cubicBezTo>
                    <a:cubicBezTo>
                      <a:pt x="49" y="17"/>
                      <a:pt x="49" y="19"/>
                      <a:pt x="47" y="21"/>
                    </a:cubicBezTo>
                    <a:cubicBezTo>
                      <a:pt x="45" y="23"/>
                      <a:pt x="43" y="24"/>
                      <a:pt x="40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7" y="24"/>
                      <a:pt x="16" y="23"/>
                      <a:pt x="16" y="22"/>
                    </a:cubicBezTo>
                    <a:cubicBezTo>
                      <a:pt x="16" y="21"/>
                      <a:pt x="17" y="20"/>
                      <a:pt x="18" y="20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2" y="20"/>
                      <a:pt x="43" y="19"/>
                      <a:pt x="44" y="18"/>
                    </a:cubicBezTo>
                    <a:cubicBezTo>
                      <a:pt x="45" y="17"/>
                      <a:pt x="45" y="16"/>
                      <a:pt x="45" y="14"/>
                    </a:cubicBezTo>
                    <a:cubicBezTo>
                      <a:pt x="45" y="12"/>
                      <a:pt x="44" y="8"/>
                      <a:pt x="4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4" y="5"/>
                      <a:pt x="18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8" y="28"/>
                      <a:pt x="13" y="30"/>
                      <a:pt x="17" y="31"/>
                    </a:cubicBezTo>
                    <a:cubicBezTo>
                      <a:pt x="25" y="34"/>
                      <a:pt x="29" y="36"/>
                      <a:pt x="33" y="36"/>
                    </a:cubicBezTo>
                    <a:cubicBezTo>
                      <a:pt x="38" y="36"/>
                      <a:pt x="42" y="34"/>
                      <a:pt x="51" y="29"/>
                    </a:cubicBezTo>
                    <a:cubicBezTo>
                      <a:pt x="57" y="25"/>
                      <a:pt x="64" y="21"/>
                      <a:pt x="75" y="16"/>
                    </a:cubicBezTo>
                    <a:cubicBezTo>
                      <a:pt x="75" y="16"/>
                      <a:pt x="76" y="15"/>
                      <a:pt x="76" y="14"/>
                    </a:cubicBezTo>
                    <a:cubicBezTo>
                      <a:pt x="76" y="14"/>
                      <a:pt x="76" y="13"/>
                      <a:pt x="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391A4F5-10C2-4850-9E47-E0C5D34C9ABF}"/>
              </a:ext>
            </a:extLst>
          </p:cNvPr>
          <p:cNvGrpSpPr/>
          <p:nvPr/>
        </p:nvGrpSpPr>
        <p:grpSpPr>
          <a:xfrm>
            <a:off x="5161330" y="1855480"/>
            <a:ext cx="762848" cy="1314582"/>
            <a:chOff x="5714576" y="1855996"/>
            <a:chExt cx="762848" cy="1314582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B8AE08D-2784-4FD3-A0D3-EE731D5BD875}"/>
                </a:ext>
              </a:extLst>
            </p:cNvPr>
            <p:cNvSpPr/>
            <p:nvPr/>
          </p:nvSpPr>
          <p:spPr>
            <a:xfrm>
              <a:off x="5995987" y="2970552"/>
              <a:ext cx="200026" cy="200026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ardrop 55">
              <a:extLst>
                <a:ext uri="{FF2B5EF4-FFF2-40B4-BE49-F238E27FC236}">
                  <a16:creationId xmlns:a16="http://schemas.microsoft.com/office/drawing/2014/main" id="{76862DD1-EA2D-4E5B-A2AA-59DA60CF6642}"/>
                </a:ext>
              </a:extLst>
            </p:cNvPr>
            <p:cNvSpPr/>
            <p:nvPr/>
          </p:nvSpPr>
          <p:spPr>
            <a:xfrm rot="8100000">
              <a:off x="5714576" y="1855996"/>
              <a:ext cx="762848" cy="762848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00C2FDE3-B93D-4FF7-A56A-3DA4F5C3825A}"/>
                </a:ext>
              </a:extLst>
            </p:cNvPr>
            <p:cNvGrpSpPr/>
            <p:nvPr/>
          </p:nvGrpSpPr>
          <p:grpSpPr>
            <a:xfrm>
              <a:off x="5959388" y="2100206"/>
              <a:ext cx="273225" cy="274428"/>
              <a:chOff x="9161463" y="3248025"/>
              <a:chExt cx="360362" cy="361950"/>
            </a:xfrm>
            <a:solidFill>
              <a:schemeClr val="bg1"/>
            </a:solidFill>
          </p:grpSpPr>
          <p:sp>
            <p:nvSpPr>
              <p:cNvPr id="60" name="Freeform 35">
                <a:extLst>
                  <a:ext uri="{FF2B5EF4-FFF2-40B4-BE49-F238E27FC236}">
                    <a16:creationId xmlns:a16="http://schemas.microsoft.com/office/drawing/2014/main" id="{35FF4423-CCF9-4BC1-80B7-844DAB19E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6400" y="3248025"/>
                <a:ext cx="15875" cy="30163"/>
              </a:xfrm>
              <a:custGeom>
                <a:avLst/>
                <a:gdLst>
                  <a:gd name="T0" fmla="*/ 2 w 4"/>
                  <a:gd name="T1" fmla="*/ 8 h 8"/>
                  <a:gd name="T2" fmla="*/ 4 w 4"/>
                  <a:gd name="T3" fmla="*/ 6 h 8"/>
                  <a:gd name="T4" fmla="*/ 4 w 4"/>
                  <a:gd name="T5" fmla="*/ 2 h 8"/>
                  <a:gd name="T6" fmla="*/ 2 w 4"/>
                  <a:gd name="T7" fmla="*/ 0 h 8"/>
                  <a:gd name="T8" fmla="*/ 0 w 4"/>
                  <a:gd name="T9" fmla="*/ 2 h 8"/>
                  <a:gd name="T10" fmla="*/ 0 w 4"/>
                  <a:gd name="T11" fmla="*/ 6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3" y="8"/>
                      <a:pt x="4" y="7"/>
                      <a:pt x="4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36">
                <a:extLst>
                  <a:ext uri="{FF2B5EF4-FFF2-40B4-BE49-F238E27FC236}">
                    <a16:creationId xmlns:a16="http://schemas.microsoft.com/office/drawing/2014/main" id="{50B65971-73CA-4C27-8C95-023FB4FCB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1625" y="3278188"/>
                <a:ext cx="30163" cy="30163"/>
              </a:xfrm>
              <a:custGeom>
                <a:avLst/>
                <a:gdLst>
                  <a:gd name="T0" fmla="*/ 5 w 8"/>
                  <a:gd name="T1" fmla="*/ 7 h 8"/>
                  <a:gd name="T2" fmla="*/ 6 w 8"/>
                  <a:gd name="T3" fmla="*/ 8 h 8"/>
                  <a:gd name="T4" fmla="*/ 7 w 8"/>
                  <a:gd name="T5" fmla="*/ 7 h 8"/>
                  <a:gd name="T6" fmla="*/ 7 w 8"/>
                  <a:gd name="T7" fmla="*/ 4 h 8"/>
                  <a:gd name="T8" fmla="*/ 3 w 8"/>
                  <a:gd name="T9" fmla="*/ 0 h 8"/>
                  <a:gd name="T10" fmla="*/ 1 w 8"/>
                  <a:gd name="T11" fmla="*/ 0 h 8"/>
                  <a:gd name="T12" fmla="*/ 1 w 8"/>
                  <a:gd name="T13" fmla="*/ 3 h 8"/>
                  <a:gd name="T14" fmla="*/ 5 w 8"/>
                  <a:gd name="T1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5" y="7"/>
                    </a:moveTo>
                    <a:cubicBezTo>
                      <a:pt x="5" y="8"/>
                      <a:pt x="5" y="8"/>
                      <a:pt x="6" y="8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8" y="7"/>
                      <a:pt x="8" y="5"/>
                      <a:pt x="7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1" y="3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37">
                <a:extLst>
                  <a:ext uri="{FF2B5EF4-FFF2-40B4-BE49-F238E27FC236}">
                    <a16:creationId xmlns:a16="http://schemas.microsoft.com/office/drawing/2014/main" id="{AC5C2271-6E22-4F4F-9A76-251A709443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6888" y="3278188"/>
                <a:ext cx="30163" cy="30163"/>
              </a:xfrm>
              <a:custGeom>
                <a:avLst/>
                <a:gdLst>
                  <a:gd name="T0" fmla="*/ 2 w 8"/>
                  <a:gd name="T1" fmla="*/ 8 h 8"/>
                  <a:gd name="T2" fmla="*/ 3 w 8"/>
                  <a:gd name="T3" fmla="*/ 7 h 8"/>
                  <a:gd name="T4" fmla="*/ 7 w 8"/>
                  <a:gd name="T5" fmla="*/ 3 h 8"/>
                  <a:gd name="T6" fmla="*/ 7 w 8"/>
                  <a:gd name="T7" fmla="*/ 0 h 8"/>
                  <a:gd name="T8" fmla="*/ 5 w 8"/>
                  <a:gd name="T9" fmla="*/ 0 h 8"/>
                  <a:gd name="T10" fmla="*/ 1 w 8"/>
                  <a:gd name="T11" fmla="*/ 4 h 8"/>
                  <a:gd name="T12" fmla="*/ 1 w 8"/>
                  <a:gd name="T13" fmla="*/ 7 h 8"/>
                  <a:gd name="T14" fmla="*/ 2 w 8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2" y="8"/>
                    </a:moveTo>
                    <a:cubicBezTo>
                      <a:pt x="3" y="8"/>
                      <a:pt x="3" y="8"/>
                      <a:pt x="3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1"/>
                      <a:pt x="7" y="0"/>
                    </a:cubicBezTo>
                    <a:cubicBezTo>
                      <a:pt x="7" y="0"/>
                      <a:pt x="5" y="0"/>
                      <a:pt x="5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7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38">
                <a:extLst>
                  <a:ext uri="{FF2B5EF4-FFF2-40B4-BE49-F238E27FC236}">
                    <a16:creationId xmlns:a16="http://schemas.microsoft.com/office/drawing/2014/main" id="{494E97DC-672A-46E8-AF33-7FCA0AC0F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1463" y="3384550"/>
                <a:ext cx="30163" cy="14288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39">
                <a:extLst>
                  <a:ext uri="{FF2B5EF4-FFF2-40B4-BE49-F238E27FC236}">
                    <a16:creationId xmlns:a16="http://schemas.microsoft.com/office/drawing/2014/main" id="{7479D38E-8852-4B9E-85E0-145CCB364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5913" y="3294063"/>
                <a:ext cx="192088" cy="146050"/>
              </a:xfrm>
              <a:custGeom>
                <a:avLst/>
                <a:gdLst>
                  <a:gd name="T0" fmla="*/ 4 w 51"/>
                  <a:gd name="T1" fmla="*/ 39 h 39"/>
                  <a:gd name="T2" fmla="*/ 13 w 51"/>
                  <a:gd name="T3" fmla="*/ 23 h 39"/>
                  <a:gd name="T4" fmla="*/ 18 w 51"/>
                  <a:gd name="T5" fmla="*/ 20 h 39"/>
                  <a:gd name="T6" fmla="*/ 51 w 51"/>
                  <a:gd name="T7" fmla="*/ 20 h 39"/>
                  <a:gd name="T8" fmla="*/ 26 w 51"/>
                  <a:gd name="T9" fmla="*/ 0 h 39"/>
                  <a:gd name="T10" fmla="*/ 0 w 51"/>
                  <a:gd name="T11" fmla="*/ 26 h 39"/>
                  <a:gd name="T12" fmla="*/ 4 w 51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9">
                    <a:moveTo>
                      <a:pt x="4" y="39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1"/>
                      <a:pt x="16" y="20"/>
                      <a:pt x="18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9" y="9"/>
                      <a:pt x="38" y="0"/>
                      <a:pt x="26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31"/>
                      <a:pt x="1" y="35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40">
                <a:extLst>
                  <a:ext uri="{FF2B5EF4-FFF2-40B4-BE49-F238E27FC236}">
                    <a16:creationId xmlns:a16="http://schemas.microsoft.com/office/drawing/2014/main" id="{4498AB23-B7E9-461D-911A-1E187F200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26563" y="3549650"/>
                <a:ext cx="60325" cy="60325"/>
              </a:xfrm>
              <a:custGeom>
                <a:avLst/>
                <a:gdLst>
                  <a:gd name="T0" fmla="*/ 14 w 16"/>
                  <a:gd name="T1" fmla="*/ 0 h 16"/>
                  <a:gd name="T2" fmla="*/ 2 w 16"/>
                  <a:gd name="T3" fmla="*/ 0 h 16"/>
                  <a:gd name="T4" fmla="*/ 0 w 16"/>
                  <a:gd name="T5" fmla="*/ 2 h 16"/>
                  <a:gd name="T6" fmla="*/ 0 w 16"/>
                  <a:gd name="T7" fmla="*/ 14 h 16"/>
                  <a:gd name="T8" fmla="*/ 2 w 16"/>
                  <a:gd name="T9" fmla="*/ 16 h 16"/>
                  <a:gd name="T10" fmla="*/ 14 w 16"/>
                  <a:gd name="T11" fmla="*/ 16 h 16"/>
                  <a:gd name="T12" fmla="*/ 16 w 16"/>
                  <a:gd name="T13" fmla="*/ 14 h 16"/>
                  <a:gd name="T14" fmla="*/ 16 w 16"/>
                  <a:gd name="T15" fmla="*/ 2 h 16"/>
                  <a:gd name="T16" fmla="*/ 14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6" y="15"/>
                      <a:pt x="16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41">
                <a:extLst>
                  <a:ext uri="{FF2B5EF4-FFF2-40B4-BE49-F238E27FC236}">
                    <a16:creationId xmlns:a16="http://schemas.microsoft.com/office/drawing/2014/main" id="{7FA45A7B-FFB7-4242-8517-A33D2D1FB3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26563" y="3384550"/>
                <a:ext cx="60325" cy="44450"/>
              </a:xfrm>
              <a:custGeom>
                <a:avLst/>
                <a:gdLst>
                  <a:gd name="T0" fmla="*/ 5 w 38"/>
                  <a:gd name="T1" fmla="*/ 0 h 28"/>
                  <a:gd name="T2" fmla="*/ 0 w 38"/>
                  <a:gd name="T3" fmla="*/ 28 h 28"/>
                  <a:gd name="T4" fmla="*/ 38 w 38"/>
                  <a:gd name="T5" fmla="*/ 28 h 28"/>
                  <a:gd name="T6" fmla="*/ 31 w 38"/>
                  <a:gd name="T7" fmla="*/ 0 h 28"/>
                  <a:gd name="T8" fmla="*/ 5 w 3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8">
                    <a:moveTo>
                      <a:pt x="5" y="0"/>
                    </a:moveTo>
                    <a:lnTo>
                      <a:pt x="0" y="28"/>
                    </a:lnTo>
                    <a:lnTo>
                      <a:pt x="38" y="28"/>
                    </a:lnTo>
                    <a:lnTo>
                      <a:pt x="31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" name="Freeform 42">
                <a:extLst>
                  <a:ext uri="{FF2B5EF4-FFF2-40B4-BE49-F238E27FC236}">
                    <a16:creationId xmlns:a16="http://schemas.microsoft.com/office/drawing/2014/main" id="{27AD9580-73CB-46D7-9569-B96BDAF85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5938" y="3444875"/>
                <a:ext cx="85725" cy="30163"/>
              </a:xfrm>
              <a:custGeom>
                <a:avLst/>
                <a:gdLst>
                  <a:gd name="T0" fmla="*/ 45 w 54"/>
                  <a:gd name="T1" fmla="*/ 0 h 19"/>
                  <a:gd name="T2" fmla="*/ 0 w 54"/>
                  <a:gd name="T3" fmla="*/ 0 h 19"/>
                  <a:gd name="T4" fmla="*/ 4 w 54"/>
                  <a:gd name="T5" fmla="*/ 19 h 19"/>
                  <a:gd name="T6" fmla="*/ 54 w 54"/>
                  <a:gd name="T7" fmla="*/ 19 h 19"/>
                  <a:gd name="T8" fmla="*/ 45 w 5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9">
                    <a:moveTo>
                      <a:pt x="45" y="0"/>
                    </a:moveTo>
                    <a:lnTo>
                      <a:pt x="0" y="0"/>
                    </a:lnTo>
                    <a:lnTo>
                      <a:pt x="4" y="19"/>
                    </a:lnTo>
                    <a:lnTo>
                      <a:pt x="54" y="19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" name="Freeform 43">
                <a:extLst>
                  <a:ext uri="{FF2B5EF4-FFF2-40B4-BE49-F238E27FC236}">
                    <a16:creationId xmlns:a16="http://schemas.microsoft.com/office/drawing/2014/main" id="{5BD0E155-A07D-4240-8683-EFFE27C46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5450" y="3444875"/>
                <a:ext cx="82550" cy="30163"/>
              </a:xfrm>
              <a:custGeom>
                <a:avLst/>
                <a:gdLst>
                  <a:gd name="T0" fmla="*/ 47 w 52"/>
                  <a:gd name="T1" fmla="*/ 0 h 19"/>
                  <a:gd name="T2" fmla="*/ 5 w 52"/>
                  <a:gd name="T3" fmla="*/ 0 h 19"/>
                  <a:gd name="T4" fmla="*/ 0 w 52"/>
                  <a:gd name="T5" fmla="*/ 19 h 19"/>
                  <a:gd name="T6" fmla="*/ 52 w 52"/>
                  <a:gd name="T7" fmla="*/ 19 h 19"/>
                  <a:gd name="T8" fmla="*/ 47 w 5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9">
                    <a:moveTo>
                      <a:pt x="47" y="0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52" y="19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" name="Freeform 44">
                <a:extLst>
                  <a:ext uri="{FF2B5EF4-FFF2-40B4-BE49-F238E27FC236}">
                    <a16:creationId xmlns:a16="http://schemas.microsoft.com/office/drawing/2014/main" id="{ACF585A1-41AB-4D48-900D-08C7415CE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4338" y="3489325"/>
                <a:ext cx="104775" cy="44450"/>
              </a:xfrm>
              <a:custGeom>
                <a:avLst/>
                <a:gdLst>
                  <a:gd name="T0" fmla="*/ 5 w 66"/>
                  <a:gd name="T1" fmla="*/ 0 h 28"/>
                  <a:gd name="T2" fmla="*/ 0 w 66"/>
                  <a:gd name="T3" fmla="*/ 28 h 28"/>
                  <a:gd name="T4" fmla="*/ 66 w 66"/>
                  <a:gd name="T5" fmla="*/ 28 h 28"/>
                  <a:gd name="T6" fmla="*/ 61 w 66"/>
                  <a:gd name="T7" fmla="*/ 0 h 28"/>
                  <a:gd name="T8" fmla="*/ 5 w 6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8">
                    <a:moveTo>
                      <a:pt x="5" y="0"/>
                    </a:moveTo>
                    <a:lnTo>
                      <a:pt x="0" y="28"/>
                    </a:lnTo>
                    <a:lnTo>
                      <a:pt x="66" y="28"/>
                    </a:lnTo>
                    <a:lnTo>
                      <a:pt x="61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" name="Freeform 45">
                <a:extLst>
                  <a:ext uri="{FF2B5EF4-FFF2-40B4-BE49-F238E27FC236}">
                    <a16:creationId xmlns:a16="http://schemas.microsoft.com/office/drawing/2014/main" id="{1DFC8C2D-C1AA-43F2-B22A-A948E537C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21788" y="3444875"/>
                <a:ext cx="85725" cy="30163"/>
              </a:xfrm>
              <a:custGeom>
                <a:avLst/>
                <a:gdLst>
                  <a:gd name="T0" fmla="*/ 9 w 54"/>
                  <a:gd name="T1" fmla="*/ 0 h 19"/>
                  <a:gd name="T2" fmla="*/ 0 w 54"/>
                  <a:gd name="T3" fmla="*/ 19 h 19"/>
                  <a:gd name="T4" fmla="*/ 49 w 54"/>
                  <a:gd name="T5" fmla="*/ 19 h 19"/>
                  <a:gd name="T6" fmla="*/ 54 w 54"/>
                  <a:gd name="T7" fmla="*/ 0 h 19"/>
                  <a:gd name="T8" fmla="*/ 9 w 5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9">
                    <a:moveTo>
                      <a:pt x="9" y="0"/>
                    </a:moveTo>
                    <a:lnTo>
                      <a:pt x="0" y="19"/>
                    </a:lnTo>
                    <a:lnTo>
                      <a:pt x="49" y="19"/>
                    </a:lnTo>
                    <a:lnTo>
                      <a:pt x="5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" name="Freeform 46">
                <a:extLst>
                  <a:ext uri="{FF2B5EF4-FFF2-40B4-BE49-F238E27FC236}">
                    <a16:creationId xmlns:a16="http://schemas.microsoft.com/office/drawing/2014/main" id="{80F0E543-69F5-47C0-A3F3-B753FB940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7050" y="3489325"/>
                <a:ext cx="104775" cy="44450"/>
              </a:xfrm>
              <a:custGeom>
                <a:avLst/>
                <a:gdLst>
                  <a:gd name="T0" fmla="*/ 28 w 28"/>
                  <a:gd name="T1" fmla="*/ 9 h 12"/>
                  <a:gd name="T2" fmla="*/ 23 w 28"/>
                  <a:gd name="T3" fmla="*/ 0 h 12"/>
                  <a:gd name="T4" fmla="*/ 0 w 28"/>
                  <a:gd name="T5" fmla="*/ 0 h 12"/>
                  <a:gd name="T6" fmla="*/ 3 w 28"/>
                  <a:gd name="T7" fmla="*/ 12 h 12"/>
                  <a:gd name="T8" fmla="*/ 26 w 28"/>
                  <a:gd name="T9" fmla="*/ 12 h 12"/>
                  <a:gd name="T10" fmla="*/ 26 w 28"/>
                  <a:gd name="T11" fmla="*/ 12 h 12"/>
                  <a:gd name="T12" fmla="*/ 28 w 28"/>
                  <a:gd name="T13" fmla="*/ 10 h 12"/>
                  <a:gd name="T14" fmla="*/ 28 w 28"/>
                  <a:gd name="T1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28" y="9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2"/>
                      <a:pt x="28" y="11"/>
                      <a:pt x="28" y="10"/>
                    </a:cubicBezTo>
                    <a:cubicBezTo>
                      <a:pt x="28" y="9"/>
                      <a:pt x="28" y="9"/>
                      <a:pt x="2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" name="Freeform 47">
                <a:extLst>
                  <a:ext uri="{FF2B5EF4-FFF2-40B4-BE49-F238E27FC236}">
                    <a16:creationId xmlns:a16="http://schemas.microsoft.com/office/drawing/2014/main" id="{89D47CA6-BB0D-4447-BF8C-6892FAB09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1625" y="3489325"/>
                <a:ext cx="104775" cy="44450"/>
              </a:xfrm>
              <a:custGeom>
                <a:avLst/>
                <a:gdLst>
                  <a:gd name="T0" fmla="*/ 0 w 28"/>
                  <a:gd name="T1" fmla="*/ 9 h 12"/>
                  <a:gd name="T2" fmla="*/ 0 w 28"/>
                  <a:gd name="T3" fmla="*/ 11 h 12"/>
                  <a:gd name="T4" fmla="*/ 2 w 28"/>
                  <a:gd name="T5" fmla="*/ 12 h 12"/>
                  <a:gd name="T6" fmla="*/ 25 w 28"/>
                  <a:gd name="T7" fmla="*/ 12 h 12"/>
                  <a:gd name="T8" fmla="*/ 28 w 28"/>
                  <a:gd name="T9" fmla="*/ 0 h 12"/>
                  <a:gd name="T10" fmla="*/ 5 w 28"/>
                  <a:gd name="T11" fmla="*/ 0 h 12"/>
                  <a:gd name="T12" fmla="*/ 0 w 28"/>
                  <a:gd name="T13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">
                    <a:moveTo>
                      <a:pt x="0" y="9"/>
                    </a:moveTo>
                    <a:cubicBezTo>
                      <a:pt x="0" y="10"/>
                      <a:pt x="0" y="10"/>
                      <a:pt x="0" y="11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" name="Freeform 48">
                <a:extLst>
                  <a:ext uri="{FF2B5EF4-FFF2-40B4-BE49-F238E27FC236}">
                    <a16:creationId xmlns:a16="http://schemas.microsoft.com/office/drawing/2014/main" id="{CF4891F5-87FB-4F37-94B7-A887EA2C6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4825" y="3384550"/>
                <a:ext cx="74613" cy="44450"/>
              </a:xfrm>
              <a:custGeom>
                <a:avLst/>
                <a:gdLst>
                  <a:gd name="T0" fmla="*/ 2 w 20"/>
                  <a:gd name="T1" fmla="*/ 12 h 12"/>
                  <a:gd name="T2" fmla="*/ 20 w 20"/>
                  <a:gd name="T3" fmla="*/ 12 h 12"/>
                  <a:gd name="T4" fmla="*/ 14 w 20"/>
                  <a:gd name="T5" fmla="*/ 1 h 12"/>
                  <a:gd name="T6" fmla="*/ 12 w 20"/>
                  <a:gd name="T7" fmla="*/ 0 h 12"/>
                  <a:gd name="T8" fmla="*/ 0 w 20"/>
                  <a:gd name="T9" fmla="*/ 0 h 12"/>
                  <a:gd name="T10" fmla="*/ 2 w 20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2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" name="Freeform 49">
                <a:extLst>
                  <a:ext uri="{FF2B5EF4-FFF2-40B4-BE49-F238E27FC236}">
                    <a16:creationId xmlns:a16="http://schemas.microsoft.com/office/drawing/2014/main" id="{DB39BA3D-8A3D-4DF7-B266-AEB8D8A8AC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4013" y="3384550"/>
                <a:ext cx="74613" cy="44450"/>
              </a:xfrm>
              <a:custGeom>
                <a:avLst/>
                <a:gdLst>
                  <a:gd name="T0" fmla="*/ 6 w 20"/>
                  <a:gd name="T1" fmla="*/ 1 h 12"/>
                  <a:gd name="T2" fmla="*/ 0 w 20"/>
                  <a:gd name="T3" fmla="*/ 12 h 12"/>
                  <a:gd name="T4" fmla="*/ 18 w 20"/>
                  <a:gd name="T5" fmla="*/ 12 h 12"/>
                  <a:gd name="T6" fmla="*/ 20 w 20"/>
                  <a:gd name="T7" fmla="*/ 0 h 12"/>
                  <a:gd name="T8" fmla="*/ 8 w 20"/>
                  <a:gd name="T9" fmla="*/ 0 h 12"/>
                  <a:gd name="T10" fmla="*/ 6 w 20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6" y="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AA2EC8A4-2C2F-4D9E-9D17-C0DC1EFAC4C3}"/>
              </a:ext>
            </a:extLst>
          </p:cNvPr>
          <p:cNvGrpSpPr/>
          <p:nvPr/>
        </p:nvGrpSpPr>
        <p:grpSpPr>
          <a:xfrm>
            <a:off x="11259116" y="1780297"/>
            <a:ext cx="762848" cy="1314582"/>
            <a:chOff x="2818977" y="1855996"/>
            <a:chExt cx="762848" cy="1314582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2FCC0490-EF07-4BE4-A076-913691D1B1D1}"/>
                </a:ext>
              </a:extLst>
            </p:cNvPr>
            <p:cNvSpPr/>
            <p:nvPr/>
          </p:nvSpPr>
          <p:spPr>
            <a:xfrm>
              <a:off x="3100387" y="2970552"/>
              <a:ext cx="200026" cy="200026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Teardrop 115">
              <a:extLst>
                <a:ext uri="{FF2B5EF4-FFF2-40B4-BE49-F238E27FC236}">
                  <a16:creationId xmlns:a16="http://schemas.microsoft.com/office/drawing/2014/main" id="{310B206B-DAC2-4AD4-A599-4EA53421CDBC}"/>
                </a:ext>
              </a:extLst>
            </p:cNvPr>
            <p:cNvSpPr/>
            <p:nvPr/>
          </p:nvSpPr>
          <p:spPr>
            <a:xfrm rot="8100000">
              <a:off x="2818977" y="1855996"/>
              <a:ext cx="762848" cy="762848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733212C4-7204-4077-8A6F-85C82D9C7554}"/>
                </a:ext>
              </a:extLst>
            </p:cNvPr>
            <p:cNvGrpSpPr/>
            <p:nvPr/>
          </p:nvGrpSpPr>
          <p:grpSpPr>
            <a:xfrm>
              <a:off x="3097490" y="2100206"/>
              <a:ext cx="205823" cy="274428"/>
              <a:chOff x="2714625" y="3970338"/>
              <a:chExt cx="271463" cy="361950"/>
            </a:xfrm>
            <a:solidFill>
              <a:schemeClr val="bg1"/>
            </a:solidFill>
          </p:grpSpPr>
          <p:sp>
            <p:nvSpPr>
              <p:cNvPr id="118" name="Freeform 61">
                <a:extLst>
                  <a:ext uri="{FF2B5EF4-FFF2-40B4-BE49-F238E27FC236}">
                    <a16:creationId xmlns:a16="http://schemas.microsoft.com/office/drawing/2014/main" id="{5D4AE126-E05E-4085-9096-DBD241945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625" y="3970338"/>
                <a:ext cx="180975" cy="331788"/>
              </a:xfrm>
              <a:custGeom>
                <a:avLst/>
                <a:gdLst>
                  <a:gd name="T0" fmla="*/ 14 w 48"/>
                  <a:gd name="T1" fmla="*/ 84 h 88"/>
                  <a:gd name="T2" fmla="*/ 4 w 48"/>
                  <a:gd name="T3" fmla="*/ 74 h 88"/>
                  <a:gd name="T4" fmla="*/ 4 w 48"/>
                  <a:gd name="T5" fmla="*/ 22 h 88"/>
                  <a:gd name="T6" fmla="*/ 14 w 48"/>
                  <a:gd name="T7" fmla="*/ 12 h 88"/>
                  <a:gd name="T8" fmla="*/ 41 w 48"/>
                  <a:gd name="T9" fmla="*/ 12 h 88"/>
                  <a:gd name="T10" fmla="*/ 37 w 48"/>
                  <a:gd name="T11" fmla="*/ 17 h 88"/>
                  <a:gd name="T12" fmla="*/ 37 w 48"/>
                  <a:gd name="T13" fmla="*/ 19 h 88"/>
                  <a:gd name="T14" fmla="*/ 38 w 48"/>
                  <a:gd name="T15" fmla="*/ 20 h 88"/>
                  <a:gd name="T16" fmla="*/ 39 w 48"/>
                  <a:gd name="T17" fmla="*/ 19 h 88"/>
                  <a:gd name="T18" fmla="*/ 47 w 48"/>
                  <a:gd name="T19" fmla="*/ 11 h 88"/>
                  <a:gd name="T20" fmla="*/ 47 w 48"/>
                  <a:gd name="T21" fmla="*/ 9 h 88"/>
                  <a:gd name="T22" fmla="*/ 39 w 48"/>
                  <a:gd name="T23" fmla="*/ 1 h 88"/>
                  <a:gd name="T24" fmla="*/ 37 w 48"/>
                  <a:gd name="T25" fmla="*/ 1 h 88"/>
                  <a:gd name="T26" fmla="*/ 37 w 48"/>
                  <a:gd name="T27" fmla="*/ 3 h 88"/>
                  <a:gd name="T28" fmla="*/ 41 w 48"/>
                  <a:gd name="T29" fmla="*/ 8 h 88"/>
                  <a:gd name="T30" fmla="*/ 14 w 48"/>
                  <a:gd name="T31" fmla="*/ 8 h 88"/>
                  <a:gd name="T32" fmla="*/ 0 w 48"/>
                  <a:gd name="T33" fmla="*/ 22 h 88"/>
                  <a:gd name="T34" fmla="*/ 0 w 48"/>
                  <a:gd name="T35" fmla="*/ 74 h 88"/>
                  <a:gd name="T36" fmla="*/ 14 w 48"/>
                  <a:gd name="T37" fmla="*/ 88 h 88"/>
                  <a:gd name="T38" fmla="*/ 16 w 48"/>
                  <a:gd name="T39" fmla="*/ 86 h 88"/>
                  <a:gd name="T40" fmla="*/ 14 w 48"/>
                  <a:gd name="T41" fmla="*/ 8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88">
                    <a:moveTo>
                      <a:pt x="14" y="84"/>
                    </a:moveTo>
                    <a:cubicBezTo>
                      <a:pt x="8" y="84"/>
                      <a:pt x="4" y="80"/>
                      <a:pt x="4" y="74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17"/>
                      <a:pt x="8" y="12"/>
                      <a:pt x="14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17"/>
                      <a:pt x="36" y="19"/>
                      <a:pt x="37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9" y="20"/>
                      <a:pt x="39" y="20"/>
                      <a:pt x="39" y="19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8" y="11"/>
                      <a:pt x="48" y="9"/>
                      <a:pt x="47" y="9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0"/>
                      <a:pt x="37" y="0"/>
                      <a:pt x="37" y="1"/>
                    </a:cubicBezTo>
                    <a:cubicBezTo>
                      <a:pt x="36" y="1"/>
                      <a:pt x="36" y="3"/>
                      <a:pt x="37" y="3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6" y="8"/>
                      <a:pt x="0" y="14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2"/>
                      <a:pt x="6" y="88"/>
                      <a:pt x="14" y="88"/>
                    </a:cubicBezTo>
                    <a:cubicBezTo>
                      <a:pt x="15" y="88"/>
                      <a:pt x="16" y="87"/>
                      <a:pt x="16" y="86"/>
                    </a:cubicBezTo>
                    <a:cubicBezTo>
                      <a:pt x="16" y="85"/>
                      <a:pt x="15" y="84"/>
                      <a:pt x="1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62">
                <a:extLst>
                  <a:ext uri="{FF2B5EF4-FFF2-40B4-BE49-F238E27FC236}">
                    <a16:creationId xmlns:a16="http://schemas.microsoft.com/office/drawing/2014/main" id="{EFE2A6D9-867E-42FD-AA22-1947E432B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113" y="4000500"/>
                <a:ext cx="180975" cy="331788"/>
              </a:xfrm>
              <a:custGeom>
                <a:avLst/>
                <a:gdLst>
                  <a:gd name="T0" fmla="*/ 34 w 48"/>
                  <a:gd name="T1" fmla="*/ 0 h 88"/>
                  <a:gd name="T2" fmla="*/ 32 w 48"/>
                  <a:gd name="T3" fmla="*/ 2 h 88"/>
                  <a:gd name="T4" fmla="*/ 34 w 48"/>
                  <a:gd name="T5" fmla="*/ 4 h 88"/>
                  <a:gd name="T6" fmla="*/ 44 w 48"/>
                  <a:gd name="T7" fmla="*/ 14 h 88"/>
                  <a:gd name="T8" fmla="*/ 44 w 48"/>
                  <a:gd name="T9" fmla="*/ 66 h 88"/>
                  <a:gd name="T10" fmla="*/ 34 w 48"/>
                  <a:gd name="T11" fmla="*/ 76 h 88"/>
                  <a:gd name="T12" fmla="*/ 7 w 48"/>
                  <a:gd name="T13" fmla="*/ 76 h 88"/>
                  <a:gd name="T14" fmla="*/ 11 w 48"/>
                  <a:gd name="T15" fmla="*/ 71 h 88"/>
                  <a:gd name="T16" fmla="*/ 11 w 48"/>
                  <a:gd name="T17" fmla="*/ 69 h 88"/>
                  <a:gd name="T18" fmla="*/ 9 w 48"/>
                  <a:gd name="T19" fmla="*/ 69 h 88"/>
                  <a:gd name="T20" fmla="*/ 1 w 48"/>
                  <a:gd name="T21" fmla="*/ 77 h 88"/>
                  <a:gd name="T22" fmla="*/ 1 w 48"/>
                  <a:gd name="T23" fmla="*/ 79 h 88"/>
                  <a:gd name="T24" fmla="*/ 9 w 48"/>
                  <a:gd name="T25" fmla="*/ 87 h 88"/>
                  <a:gd name="T26" fmla="*/ 10 w 48"/>
                  <a:gd name="T27" fmla="*/ 88 h 88"/>
                  <a:gd name="T28" fmla="*/ 11 w 48"/>
                  <a:gd name="T29" fmla="*/ 87 h 88"/>
                  <a:gd name="T30" fmla="*/ 11 w 48"/>
                  <a:gd name="T31" fmla="*/ 85 h 88"/>
                  <a:gd name="T32" fmla="*/ 7 w 48"/>
                  <a:gd name="T33" fmla="*/ 80 h 88"/>
                  <a:gd name="T34" fmla="*/ 34 w 48"/>
                  <a:gd name="T35" fmla="*/ 80 h 88"/>
                  <a:gd name="T36" fmla="*/ 48 w 48"/>
                  <a:gd name="T37" fmla="*/ 66 h 88"/>
                  <a:gd name="T38" fmla="*/ 48 w 48"/>
                  <a:gd name="T39" fmla="*/ 14 h 88"/>
                  <a:gd name="T40" fmla="*/ 34 w 48"/>
                  <a:gd name="T4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88">
                    <a:moveTo>
                      <a:pt x="34" y="0"/>
                    </a:moveTo>
                    <a:cubicBezTo>
                      <a:pt x="33" y="0"/>
                      <a:pt x="32" y="1"/>
                      <a:pt x="32" y="2"/>
                    </a:cubicBezTo>
                    <a:cubicBezTo>
                      <a:pt x="32" y="3"/>
                      <a:pt x="33" y="4"/>
                      <a:pt x="34" y="4"/>
                    </a:cubicBezTo>
                    <a:cubicBezTo>
                      <a:pt x="40" y="4"/>
                      <a:pt x="44" y="9"/>
                      <a:pt x="44" y="14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72"/>
                      <a:pt x="40" y="76"/>
                      <a:pt x="34" y="76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2" y="71"/>
                      <a:pt x="12" y="69"/>
                      <a:pt x="11" y="69"/>
                    </a:cubicBezTo>
                    <a:cubicBezTo>
                      <a:pt x="11" y="68"/>
                      <a:pt x="9" y="68"/>
                      <a:pt x="9" y="69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0" y="77"/>
                      <a:pt x="0" y="79"/>
                      <a:pt x="1" y="79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9" y="88"/>
                      <a:pt x="9" y="88"/>
                      <a:pt x="10" y="88"/>
                    </a:cubicBezTo>
                    <a:cubicBezTo>
                      <a:pt x="11" y="88"/>
                      <a:pt x="11" y="88"/>
                      <a:pt x="11" y="87"/>
                    </a:cubicBezTo>
                    <a:cubicBezTo>
                      <a:pt x="12" y="87"/>
                      <a:pt x="12" y="85"/>
                      <a:pt x="11" y="85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42" y="80"/>
                      <a:pt x="48" y="74"/>
                      <a:pt x="48" y="66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6"/>
                      <a:pt x="42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63">
                <a:extLst>
                  <a:ext uri="{FF2B5EF4-FFF2-40B4-BE49-F238E27FC236}">
                    <a16:creationId xmlns:a16="http://schemas.microsoft.com/office/drawing/2014/main" id="{F5C6C58E-11F9-4E24-B20F-B91AD8304B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0825" y="4060825"/>
                <a:ext cx="120650" cy="180975"/>
              </a:xfrm>
              <a:custGeom>
                <a:avLst/>
                <a:gdLst>
                  <a:gd name="T0" fmla="*/ 32 w 32"/>
                  <a:gd name="T1" fmla="*/ 46 h 48"/>
                  <a:gd name="T2" fmla="*/ 32 w 32"/>
                  <a:gd name="T3" fmla="*/ 10 h 48"/>
                  <a:gd name="T4" fmla="*/ 30 w 32"/>
                  <a:gd name="T5" fmla="*/ 8 h 48"/>
                  <a:gd name="T6" fmla="*/ 24 w 32"/>
                  <a:gd name="T7" fmla="*/ 8 h 48"/>
                  <a:gd name="T8" fmla="*/ 24 w 32"/>
                  <a:gd name="T9" fmla="*/ 2 h 48"/>
                  <a:gd name="T10" fmla="*/ 22 w 32"/>
                  <a:gd name="T11" fmla="*/ 0 h 48"/>
                  <a:gd name="T12" fmla="*/ 10 w 32"/>
                  <a:gd name="T13" fmla="*/ 0 h 48"/>
                  <a:gd name="T14" fmla="*/ 8 w 32"/>
                  <a:gd name="T15" fmla="*/ 2 h 48"/>
                  <a:gd name="T16" fmla="*/ 8 w 32"/>
                  <a:gd name="T17" fmla="*/ 8 h 48"/>
                  <a:gd name="T18" fmla="*/ 2 w 32"/>
                  <a:gd name="T19" fmla="*/ 8 h 48"/>
                  <a:gd name="T20" fmla="*/ 0 w 32"/>
                  <a:gd name="T21" fmla="*/ 10 h 48"/>
                  <a:gd name="T22" fmla="*/ 0 w 32"/>
                  <a:gd name="T23" fmla="*/ 46 h 48"/>
                  <a:gd name="T24" fmla="*/ 2 w 32"/>
                  <a:gd name="T25" fmla="*/ 48 h 48"/>
                  <a:gd name="T26" fmla="*/ 30 w 32"/>
                  <a:gd name="T27" fmla="*/ 48 h 48"/>
                  <a:gd name="T28" fmla="*/ 32 w 32"/>
                  <a:gd name="T29" fmla="*/ 46 h 48"/>
                  <a:gd name="T30" fmla="*/ 23 w 32"/>
                  <a:gd name="T31" fmla="*/ 27 h 48"/>
                  <a:gd name="T32" fmla="*/ 13 w 32"/>
                  <a:gd name="T33" fmla="*/ 38 h 48"/>
                  <a:gd name="T34" fmla="*/ 12 w 32"/>
                  <a:gd name="T35" fmla="*/ 38 h 48"/>
                  <a:gd name="T36" fmla="*/ 11 w 32"/>
                  <a:gd name="T37" fmla="*/ 38 h 48"/>
                  <a:gd name="T38" fmla="*/ 11 w 32"/>
                  <a:gd name="T39" fmla="*/ 35 h 48"/>
                  <a:gd name="T40" fmla="*/ 17 w 32"/>
                  <a:gd name="T41" fmla="*/ 28 h 48"/>
                  <a:gd name="T42" fmla="*/ 10 w 32"/>
                  <a:gd name="T43" fmla="*/ 28 h 48"/>
                  <a:gd name="T44" fmla="*/ 8 w 32"/>
                  <a:gd name="T45" fmla="*/ 27 h 48"/>
                  <a:gd name="T46" fmla="*/ 9 w 32"/>
                  <a:gd name="T47" fmla="*/ 25 h 48"/>
                  <a:gd name="T48" fmla="*/ 19 w 32"/>
                  <a:gd name="T49" fmla="*/ 15 h 48"/>
                  <a:gd name="T50" fmla="*/ 21 w 32"/>
                  <a:gd name="T51" fmla="*/ 15 h 48"/>
                  <a:gd name="T52" fmla="*/ 21 w 32"/>
                  <a:gd name="T53" fmla="*/ 18 h 48"/>
                  <a:gd name="T54" fmla="*/ 15 w 32"/>
                  <a:gd name="T55" fmla="*/ 24 h 48"/>
                  <a:gd name="T56" fmla="*/ 22 w 32"/>
                  <a:gd name="T57" fmla="*/ 24 h 48"/>
                  <a:gd name="T58" fmla="*/ 24 w 32"/>
                  <a:gd name="T59" fmla="*/ 25 h 48"/>
                  <a:gd name="T60" fmla="*/ 23 w 32"/>
                  <a:gd name="T61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2" h="48">
                    <a:moveTo>
                      <a:pt x="32" y="4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1" y="8"/>
                      <a:pt x="30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1" y="48"/>
                      <a:pt x="2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1" y="48"/>
                      <a:pt x="32" y="47"/>
                      <a:pt x="32" y="46"/>
                    </a:cubicBezTo>
                    <a:close/>
                    <a:moveTo>
                      <a:pt x="23" y="27"/>
                    </a:move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2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0" y="37"/>
                      <a:pt x="10" y="36"/>
                      <a:pt x="11" y="35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9" y="28"/>
                      <a:pt x="8" y="28"/>
                      <a:pt x="8" y="27"/>
                    </a:cubicBezTo>
                    <a:cubicBezTo>
                      <a:pt x="8" y="26"/>
                      <a:pt x="8" y="25"/>
                      <a:pt x="9" y="2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21" y="14"/>
                      <a:pt x="21" y="15"/>
                    </a:cubicBezTo>
                    <a:cubicBezTo>
                      <a:pt x="22" y="16"/>
                      <a:pt x="22" y="17"/>
                      <a:pt x="21" y="18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3" y="24"/>
                      <a:pt x="24" y="25"/>
                      <a:pt x="24" y="25"/>
                    </a:cubicBezTo>
                    <a:cubicBezTo>
                      <a:pt x="24" y="26"/>
                      <a:pt x="24" y="27"/>
                      <a:pt x="2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4D7051DB-B078-468F-A574-09EB45EEDDFB}"/>
              </a:ext>
            </a:extLst>
          </p:cNvPr>
          <p:cNvGrpSpPr/>
          <p:nvPr/>
        </p:nvGrpSpPr>
        <p:grpSpPr>
          <a:xfrm>
            <a:off x="7265136" y="1878606"/>
            <a:ext cx="762848" cy="1314582"/>
            <a:chOff x="7162375" y="1855996"/>
            <a:chExt cx="762848" cy="1314582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E02BA863-1638-4B02-8967-8018251D58E3}"/>
                </a:ext>
              </a:extLst>
            </p:cNvPr>
            <p:cNvSpPr/>
            <p:nvPr/>
          </p:nvSpPr>
          <p:spPr>
            <a:xfrm>
              <a:off x="7443787" y="2970552"/>
              <a:ext cx="200026" cy="200026"/>
            </a:xfrm>
            <a:prstGeom prst="ellips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Teardrop 122">
              <a:extLst>
                <a:ext uri="{FF2B5EF4-FFF2-40B4-BE49-F238E27FC236}">
                  <a16:creationId xmlns:a16="http://schemas.microsoft.com/office/drawing/2014/main" id="{5FEE45E3-0C0C-4031-BF87-B0B0A103C030}"/>
                </a:ext>
              </a:extLst>
            </p:cNvPr>
            <p:cNvSpPr/>
            <p:nvPr/>
          </p:nvSpPr>
          <p:spPr>
            <a:xfrm rot="8100000">
              <a:off x="7162375" y="1855996"/>
              <a:ext cx="762848" cy="762848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206BA6A9-3A63-4DE0-973F-94A955E94145}"/>
                </a:ext>
              </a:extLst>
            </p:cNvPr>
            <p:cNvGrpSpPr/>
            <p:nvPr/>
          </p:nvGrpSpPr>
          <p:grpSpPr>
            <a:xfrm>
              <a:off x="7413793" y="2101451"/>
              <a:ext cx="260012" cy="271939"/>
              <a:chOff x="5554663" y="1803400"/>
              <a:chExt cx="346075" cy="361951"/>
            </a:xfrm>
            <a:solidFill>
              <a:schemeClr val="bg1"/>
            </a:solidFill>
          </p:grpSpPr>
          <p:sp>
            <p:nvSpPr>
              <p:cNvPr id="125" name="Freeform 122">
                <a:extLst>
                  <a:ext uri="{FF2B5EF4-FFF2-40B4-BE49-F238E27FC236}">
                    <a16:creationId xmlns:a16="http://schemas.microsoft.com/office/drawing/2014/main" id="{366A28FA-7767-4C42-AE15-5DD0E709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0413" y="2074863"/>
                <a:ext cx="60325" cy="90488"/>
              </a:xfrm>
              <a:custGeom>
                <a:avLst/>
                <a:gdLst>
                  <a:gd name="T0" fmla="*/ 10 w 16"/>
                  <a:gd name="T1" fmla="*/ 1 h 24"/>
                  <a:gd name="T2" fmla="*/ 6 w 16"/>
                  <a:gd name="T3" fmla="*/ 1 h 24"/>
                  <a:gd name="T4" fmla="*/ 0 w 16"/>
                  <a:gd name="T5" fmla="*/ 16 h 24"/>
                  <a:gd name="T6" fmla="*/ 8 w 16"/>
                  <a:gd name="T7" fmla="*/ 24 h 24"/>
                  <a:gd name="T8" fmla="*/ 16 w 16"/>
                  <a:gd name="T9" fmla="*/ 16 h 24"/>
                  <a:gd name="T10" fmla="*/ 10 w 16"/>
                  <a:gd name="T11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4">
                    <a:moveTo>
                      <a:pt x="10" y="1"/>
                    </a:moveTo>
                    <a:cubicBezTo>
                      <a:pt x="9" y="0"/>
                      <a:pt x="7" y="0"/>
                      <a:pt x="6" y="1"/>
                    </a:cubicBezTo>
                    <a:cubicBezTo>
                      <a:pt x="5" y="3"/>
                      <a:pt x="0" y="12"/>
                      <a:pt x="0" y="16"/>
                    </a:cubicBezTo>
                    <a:cubicBezTo>
                      <a:pt x="0" y="20"/>
                      <a:pt x="4" y="24"/>
                      <a:pt x="8" y="24"/>
                    </a:cubicBezTo>
                    <a:cubicBezTo>
                      <a:pt x="13" y="24"/>
                      <a:pt x="16" y="20"/>
                      <a:pt x="16" y="16"/>
                    </a:cubicBezTo>
                    <a:cubicBezTo>
                      <a:pt x="16" y="12"/>
                      <a:pt x="11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6" name="Freeform 123">
                <a:extLst>
                  <a:ext uri="{FF2B5EF4-FFF2-40B4-BE49-F238E27FC236}">
                    <a16:creationId xmlns:a16="http://schemas.microsoft.com/office/drawing/2014/main" id="{FD0EAECD-1859-43F4-98CA-54E34B202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663" y="1908175"/>
                <a:ext cx="46038" cy="90488"/>
              </a:xfrm>
              <a:custGeom>
                <a:avLst/>
                <a:gdLst>
                  <a:gd name="T0" fmla="*/ 10 w 12"/>
                  <a:gd name="T1" fmla="*/ 0 h 24"/>
                  <a:gd name="T2" fmla="*/ 2 w 12"/>
                  <a:gd name="T3" fmla="*/ 0 h 24"/>
                  <a:gd name="T4" fmla="*/ 0 w 12"/>
                  <a:gd name="T5" fmla="*/ 2 h 24"/>
                  <a:gd name="T6" fmla="*/ 0 w 12"/>
                  <a:gd name="T7" fmla="*/ 22 h 24"/>
                  <a:gd name="T8" fmla="*/ 2 w 12"/>
                  <a:gd name="T9" fmla="*/ 24 h 24"/>
                  <a:gd name="T10" fmla="*/ 10 w 12"/>
                  <a:gd name="T11" fmla="*/ 24 h 24"/>
                  <a:gd name="T12" fmla="*/ 12 w 12"/>
                  <a:gd name="T13" fmla="*/ 22 h 24"/>
                  <a:gd name="T14" fmla="*/ 12 w 12"/>
                  <a:gd name="T15" fmla="*/ 2 h 24"/>
                  <a:gd name="T16" fmla="*/ 10 w 12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2" y="23"/>
                      <a:pt x="12" y="2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7" name="Freeform 124">
                <a:extLst>
                  <a:ext uri="{FF2B5EF4-FFF2-40B4-BE49-F238E27FC236}">
                    <a16:creationId xmlns:a16="http://schemas.microsoft.com/office/drawing/2014/main" id="{CD4A2B2C-FCFD-4597-93AC-F57CBFBB6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8475" y="1803400"/>
                <a:ext cx="225425" cy="46038"/>
              </a:xfrm>
              <a:custGeom>
                <a:avLst/>
                <a:gdLst>
                  <a:gd name="T0" fmla="*/ 2 w 60"/>
                  <a:gd name="T1" fmla="*/ 8 h 12"/>
                  <a:gd name="T2" fmla="*/ 22 w 60"/>
                  <a:gd name="T3" fmla="*/ 8 h 12"/>
                  <a:gd name="T4" fmla="*/ 22 w 60"/>
                  <a:gd name="T5" fmla="*/ 12 h 12"/>
                  <a:gd name="T6" fmla="*/ 38 w 60"/>
                  <a:gd name="T7" fmla="*/ 12 h 12"/>
                  <a:gd name="T8" fmla="*/ 38 w 60"/>
                  <a:gd name="T9" fmla="*/ 8 h 12"/>
                  <a:gd name="T10" fmla="*/ 58 w 60"/>
                  <a:gd name="T11" fmla="*/ 8 h 12"/>
                  <a:gd name="T12" fmla="*/ 58 w 60"/>
                  <a:gd name="T13" fmla="*/ 8 h 12"/>
                  <a:gd name="T14" fmla="*/ 60 w 60"/>
                  <a:gd name="T15" fmla="*/ 6 h 12"/>
                  <a:gd name="T16" fmla="*/ 58 w 60"/>
                  <a:gd name="T17" fmla="*/ 4 h 12"/>
                  <a:gd name="T18" fmla="*/ 38 w 60"/>
                  <a:gd name="T19" fmla="*/ 4 h 12"/>
                  <a:gd name="T20" fmla="*/ 38 w 60"/>
                  <a:gd name="T21" fmla="*/ 2 h 12"/>
                  <a:gd name="T22" fmla="*/ 36 w 60"/>
                  <a:gd name="T23" fmla="*/ 0 h 12"/>
                  <a:gd name="T24" fmla="*/ 24 w 60"/>
                  <a:gd name="T25" fmla="*/ 0 h 12"/>
                  <a:gd name="T26" fmla="*/ 22 w 60"/>
                  <a:gd name="T27" fmla="*/ 2 h 12"/>
                  <a:gd name="T28" fmla="*/ 22 w 60"/>
                  <a:gd name="T29" fmla="*/ 4 h 12"/>
                  <a:gd name="T30" fmla="*/ 2 w 60"/>
                  <a:gd name="T31" fmla="*/ 4 h 12"/>
                  <a:gd name="T32" fmla="*/ 0 w 60"/>
                  <a:gd name="T33" fmla="*/ 6 h 12"/>
                  <a:gd name="T34" fmla="*/ 2 w 60"/>
                  <a:gd name="T3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12">
                    <a:moveTo>
                      <a:pt x="2" y="8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9" y="8"/>
                      <a:pt x="60" y="7"/>
                      <a:pt x="60" y="6"/>
                    </a:cubicBezTo>
                    <a:cubicBezTo>
                      <a:pt x="60" y="5"/>
                      <a:pt x="59" y="4"/>
                      <a:pt x="5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1"/>
                      <a:pt x="37" y="0"/>
                      <a:pt x="3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1"/>
                      <a:pt x="22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8" name="Freeform 125">
                <a:extLst>
                  <a:ext uri="{FF2B5EF4-FFF2-40B4-BE49-F238E27FC236}">
                    <a16:creationId xmlns:a16="http://schemas.microsoft.com/office/drawing/2014/main" id="{B04FF76E-2105-4A1B-BFFD-86A3E91F8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4988" y="1863725"/>
                <a:ext cx="150813" cy="180975"/>
              </a:xfrm>
              <a:custGeom>
                <a:avLst/>
                <a:gdLst>
                  <a:gd name="T0" fmla="*/ 26 w 40"/>
                  <a:gd name="T1" fmla="*/ 0 h 48"/>
                  <a:gd name="T2" fmla="*/ 14 w 40"/>
                  <a:gd name="T3" fmla="*/ 0 h 48"/>
                  <a:gd name="T4" fmla="*/ 0 w 40"/>
                  <a:gd name="T5" fmla="*/ 14 h 48"/>
                  <a:gd name="T6" fmla="*/ 0 w 40"/>
                  <a:gd name="T7" fmla="*/ 34 h 48"/>
                  <a:gd name="T8" fmla="*/ 14 w 40"/>
                  <a:gd name="T9" fmla="*/ 48 h 48"/>
                  <a:gd name="T10" fmla="*/ 26 w 40"/>
                  <a:gd name="T11" fmla="*/ 48 h 48"/>
                  <a:gd name="T12" fmla="*/ 40 w 40"/>
                  <a:gd name="T13" fmla="*/ 34 h 48"/>
                  <a:gd name="T14" fmla="*/ 40 w 40"/>
                  <a:gd name="T15" fmla="*/ 14 h 48"/>
                  <a:gd name="T16" fmla="*/ 26 w 40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8">
                    <a:moveTo>
                      <a:pt x="26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2"/>
                      <a:pt x="6" y="48"/>
                      <a:pt x="14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34" y="48"/>
                      <a:pt x="40" y="42"/>
                      <a:pt x="40" y="3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6"/>
                      <a:pt x="34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9" name="Freeform 126">
                <a:extLst>
                  <a:ext uri="{FF2B5EF4-FFF2-40B4-BE49-F238E27FC236}">
                    <a16:creationId xmlns:a16="http://schemas.microsoft.com/office/drawing/2014/main" id="{8174A40E-D719-415E-AB4C-8C2952634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088" y="1908175"/>
                <a:ext cx="120650" cy="150813"/>
              </a:xfrm>
              <a:custGeom>
                <a:avLst/>
                <a:gdLst>
                  <a:gd name="T0" fmla="*/ 32 w 32"/>
                  <a:gd name="T1" fmla="*/ 38 h 40"/>
                  <a:gd name="T2" fmla="*/ 32 w 32"/>
                  <a:gd name="T3" fmla="*/ 30 h 40"/>
                  <a:gd name="T4" fmla="*/ 0 w 32"/>
                  <a:gd name="T5" fmla="*/ 0 h 40"/>
                  <a:gd name="T6" fmla="*/ 0 w 32"/>
                  <a:gd name="T7" fmla="*/ 24 h 40"/>
                  <a:gd name="T8" fmla="*/ 6 w 32"/>
                  <a:gd name="T9" fmla="*/ 24 h 40"/>
                  <a:gd name="T10" fmla="*/ 12 w 32"/>
                  <a:gd name="T11" fmla="*/ 30 h 40"/>
                  <a:gd name="T12" fmla="*/ 12 w 32"/>
                  <a:gd name="T13" fmla="*/ 38 h 40"/>
                  <a:gd name="T14" fmla="*/ 14 w 32"/>
                  <a:gd name="T15" fmla="*/ 40 h 40"/>
                  <a:gd name="T16" fmla="*/ 30 w 32"/>
                  <a:gd name="T17" fmla="*/ 40 h 40"/>
                  <a:gd name="T18" fmla="*/ 32 w 32"/>
                  <a:gd name="T1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40">
                    <a:moveTo>
                      <a:pt x="32" y="38"/>
                    </a:move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10"/>
                      <a:pt x="16" y="2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9" y="24"/>
                      <a:pt x="12" y="27"/>
                      <a:pt x="12" y="30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3" y="40"/>
                      <a:pt x="14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40"/>
                      <a:pt x="32" y="39"/>
                      <a:pt x="3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FFB1D9A8-2498-4F11-BDE1-494E6C44802A}"/>
              </a:ext>
            </a:extLst>
          </p:cNvPr>
          <p:cNvGrpSpPr/>
          <p:nvPr/>
        </p:nvGrpSpPr>
        <p:grpSpPr>
          <a:xfrm>
            <a:off x="9374491" y="1854330"/>
            <a:ext cx="762848" cy="1314582"/>
            <a:chOff x="8610175" y="1855996"/>
            <a:chExt cx="762848" cy="1314582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FDE26CDE-484C-4927-943F-F8579A860E49}"/>
                </a:ext>
              </a:extLst>
            </p:cNvPr>
            <p:cNvSpPr/>
            <p:nvPr/>
          </p:nvSpPr>
          <p:spPr>
            <a:xfrm>
              <a:off x="8891587" y="2970552"/>
              <a:ext cx="200026" cy="200026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Teardrop 131">
              <a:extLst>
                <a:ext uri="{FF2B5EF4-FFF2-40B4-BE49-F238E27FC236}">
                  <a16:creationId xmlns:a16="http://schemas.microsoft.com/office/drawing/2014/main" id="{BF5603DA-9297-4FFE-99F0-3DEE5488DB15}"/>
                </a:ext>
              </a:extLst>
            </p:cNvPr>
            <p:cNvSpPr/>
            <p:nvPr/>
          </p:nvSpPr>
          <p:spPr>
            <a:xfrm rot="8100000">
              <a:off x="8610175" y="1855996"/>
              <a:ext cx="762848" cy="762848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5BEB3AA1-6B3A-4C8A-AEAE-55FF405F68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4117" y="2107414"/>
              <a:ext cx="234965" cy="260012"/>
            </a:xfrm>
            <a:custGeom>
              <a:avLst/>
              <a:gdLst>
                <a:gd name="T0" fmla="*/ 64 w 83"/>
                <a:gd name="T1" fmla="*/ 60 h 92"/>
                <a:gd name="T2" fmla="*/ 75 w 83"/>
                <a:gd name="T3" fmla="*/ 54 h 92"/>
                <a:gd name="T4" fmla="*/ 79 w 83"/>
                <a:gd name="T5" fmla="*/ 24 h 92"/>
                <a:gd name="T6" fmla="*/ 78 w 83"/>
                <a:gd name="T7" fmla="*/ 23 h 92"/>
                <a:gd name="T8" fmla="*/ 76 w 83"/>
                <a:gd name="T9" fmla="*/ 23 h 92"/>
                <a:gd name="T10" fmla="*/ 64 w 83"/>
                <a:gd name="T11" fmla="*/ 28 h 92"/>
                <a:gd name="T12" fmla="*/ 54 w 83"/>
                <a:gd name="T13" fmla="*/ 32 h 92"/>
                <a:gd name="T14" fmla="*/ 48 w 83"/>
                <a:gd name="T15" fmla="*/ 42 h 92"/>
                <a:gd name="T16" fmla="*/ 50 w 83"/>
                <a:gd name="T17" fmla="*/ 48 h 92"/>
                <a:gd name="T18" fmla="*/ 47 w 83"/>
                <a:gd name="T19" fmla="*/ 51 h 92"/>
                <a:gd name="T20" fmla="*/ 41 w 83"/>
                <a:gd name="T21" fmla="*/ 38 h 92"/>
                <a:gd name="T22" fmla="*/ 46 w 83"/>
                <a:gd name="T23" fmla="*/ 31 h 92"/>
                <a:gd name="T24" fmla="*/ 41 w 83"/>
                <a:gd name="T25" fmla="*/ 17 h 92"/>
                <a:gd name="T26" fmla="*/ 25 w 83"/>
                <a:gd name="T27" fmla="*/ 8 h 92"/>
                <a:gd name="T28" fmla="*/ 9 w 83"/>
                <a:gd name="T29" fmla="*/ 1 h 92"/>
                <a:gd name="T30" fmla="*/ 8 w 83"/>
                <a:gd name="T31" fmla="*/ 0 h 92"/>
                <a:gd name="T32" fmla="*/ 6 w 83"/>
                <a:gd name="T33" fmla="*/ 1 h 92"/>
                <a:gd name="T34" fmla="*/ 10 w 83"/>
                <a:gd name="T35" fmla="*/ 43 h 92"/>
                <a:gd name="T36" fmla="*/ 24 w 83"/>
                <a:gd name="T37" fmla="*/ 51 h 92"/>
                <a:gd name="T38" fmla="*/ 32 w 83"/>
                <a:gd name="T39" fmla="*/ 47 h 92"/>
                <a:gd name="T40" fmla="*/ 39 w 83"/>
                <a:gd name="T41" fmla="*/ 64 h 92"/>
                <a:gd name="T42" fmla="*/ 29 w 83"/>
                <a:gd name="T43" fmla="*/ 64 h 92"/>
                <a:gd name="T44" fmla="*/ 27 w 83"/>
                <a:gd name="T45" fmla="*/ 65 h 92"/>
                <a:gd name="T46" fmla="*/ 27 w 83"/>
                <a:gd name="T47" fmla="*/ 67 h 92"/>
                <a:gd name="T48" fmla="*/ 35 w 83"/>
                <a:gd name="T49" fmla="*/ 91 h 92"/>
                <a:gd name="T50" fmla="*/ 37 w 83"/>
                <a:gd name="T51" fmla="*/ 92 h 92"/>
                <a:gd name="T52" fmla="*/ 57 w 83"/>
                <a:gd name="T53" fmla="*/ 92 h 92"/>
                <a:gd name="T54" fmla="*/ 59 w 83"/>
                <a:gd name="T55" fmla="*/ 91 h 92"/>
                <a:gd name="T56" fmla="*/ 67 w 83"/>
                <a:gd name="T57" fmla="*/ 67 h 92"/>
                <a:gd name="T58" fmla="*/ 67 w 83"/>
                <a:gd name="T59" fmla="*/ 65 h 92"/>
                <a:gd name="T60" fmla="*/ 65 w 83"/>
                <a:gd name="T61" fmla="*/ 64 h 92"/>
                <a:gd name="T62" fmla="*/ 54 w 83"/>
                <a:gd name="T63" fmla="*/ 64 h 92"/>
                <a:gd name="T64" fmla="*/ 58 w 83"/>
                <a:gd name="T65" fmla="*/ 57 h 92"/>
                <a:gd name="T66" fmla="*/ 64 w 83"/>
                <a:gd name="T67" fmla="*/ 60 h 92"/>
                <a:gd name="T68" fmla="*/ 49 w 83"/>
                <a:gd name="T69" fmla="*/ 64 h 92"/>
                <a:gd name="T70" fmla="*/ 43 w 83"/>
                <a:gd name="T71" fmla="*/ 64 h 92"/>
                <a:gd name="T72" fmla="*/ 16 w 83"/>
                <a:gd name="T73" fmla="*/ 20 h 92"/>
                <a:gd name="T74" fmla="*/ 16 w 83"/>
                <a:gd name="T75" fmla="*/ 17 h 92"/>
                <a:gd name="T76" fmla="*/ 19 w 83"/>
                <a:gd name="T77" fmla="*/ 17 h 92"/>
                <a:gd name="T78" fmla="*/ 46 w 83"/>
                <a:gd name="T79" fmla="*/ 60 h 92"/>
                <a:gd name="T80" fmla="*/ 66 w 83"/>
                <a:gd name="T81" fmla="*/ 39 h 92"/>
                <a:gd name="T82" fmla="*/ 68 w 83"/>
                <a:gd name="T83" fmla="*/ 40 h 92"/>
                <a:gd name="T84" fmla="*/ 68 w 83"/>
                <a:gd name="T85" fmla="*/ 43 h 92"/>
                <a:gd name="T86" fmla="*/ 49 w 83"/>
                <a:gd name="T87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" h="92">
                  <a:moveTo>
                    <a:pt x="64" y="60"/>
                  </a:moveTo>
                  <a:cubicBezTo>
                    <a:pt x="68" y="60"/>
                    <a:pt x="72" y="58"/>
                    <a:pt x="75" y="54"/>
                  </a:cubicBezTo>
                  <a:cubicBezTo>
                    <a:pt x="80" y="49"/>
                    <a:pt x="83" y="33"/>
                    <a:pt x="79" y="24"/>
                  </a:cubicBezTo>
                  <a:cubicBezTo>
                    <a:pt x="79" y="23"/>
                    <a:pt x="78" y="23"/>
                    <a:pt x="78" y="23"/>
                  </a:cubicBezTo>
                  <a:cubicBezTo>
                    <a:pt x="77" y="23"/>
                    <a:pt x="77" y="23"/>
                    <a:pt x="76" y="23"/>
                  </a:cubicBezTo>
                  <a:cubicBezTo>
                    <a:pt x="72" y="26"/>
                    <a:pt x="68" y="27"/>
                    <a:pt x="64" y="28"/>
                  </a:cubicBezTo>
                  <a:cubicBezTo>
                    <a:pt x="61" y="29"/>
                    <a:pt x="57" y="30"/>
                    <a:pt x="54" y="32"/>
                  </a:cubicBezTo>
                  <a:cubicBezTo>
                    <a:pt x="50" y="35"/>
                    <a:pt x="48" y="38"/>
                    <a:pt x="48" y="42"/>
                  </a:cubicBezTo>
                  <a:cubicBezTo>
                    <a:pt x="48" y="44"/>
                    <a:pt x="48" y="46"/>
                    <a:pt x="50" y="48"/>
                  </a:cubicBezTo>
                  <a:cubicBezTo>
                    <a:pt x="49" y="49"/>
                    <a:pt x="48" y="50"/>
                    <a:pt x="47" y="51"/>
                  </a:cubicBezTo>
                  <a:cubicBezTo>
                    <a:pt x="46" y="47"/>
                    <a:pt x="44" y="43"/>
                    <a:pt x="41" y="38"/>
                  </a:cubicBezTo>
                  <a:cubicBezTo>
                    <a:pt x="44" y="36"/>
                    <a:pt x="45" y="34"/>
                    <a:pt x="46" y="31"/>
                  </a:cubicBezTo>
                  <a:cubicBezTo>
                    <a:pt x="47" y="27"/>
                    <a:pt x="45" y="22"/>
                    <a:pt x="41" y="17"/>
                  </a:cubicBezTo>
                  <a:cubicBezTo>
                    <a:pt x="37" y="12"/>
                    <a:pt x="31" y="10"/>
                    <a:pt x="25" y="8"/>
                  </a:cubicBezTo>
                  <a:cubicBezTo>
                    <a:pt x="20" y="7"/>
                    <a:pt x="14" y="5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0" y="13"/>
                    <a:pt x="3" y="35"/>
                    <a:pt x="10" y="43"/>
                  </a:cubicBezTo>
                  <a:cubicBezTo>
                    <a:pt x="14" y="48"/>
                    <a:pt x="19" y="51"/>
                    <a:pt x="24" y="51"/>
                  </a:cubicBezTo>
                  <a:cubicBezTo>
                    <a:pt x="27" y="51"/>
                    <a:pt x="30" y="50"/>
                    <a:pt x="32" y="47"/>
                  </a:cubicBezTo>
                  <a:cubicBezTo>
                    <a:pt x="36" y="54"/>
                    <a:pt x="38" y="60"/>
                    <a:pt x="3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8" y="64"/>
                    <a:pt x="28" y="64"/>
                    <a:pt x="27" y="65"/>
                  </a:cubicBezTo>
                  <a:cubicBezTo>
                    <a:pt x="27" y="65"/>
                    <a:pt x="27" y="66"/>
                    <a:pt x="27" y="67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6" y="92"/>
                    <a:pt x="3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8" y="92"/>
                    <a:pt x="59" y="91"/>
                    <a:pt x="59" y="91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7" y="65"/>
                    <a:pt x="67" y="65"/>
                  </a:cubicBezTo>
                  <a:cubicBezTo>
                    <a:pt x="66" y="64"/>
                    <a:pt x="66" y="64"/>
                    <a:pt x="65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5" y="62"/>
                    <a:pt x="56" y="60"/>
                    <a:pt x="58" y="57"/>
                  </a:cubicBezTo>
                  <a:cubicBezTo>
                    <a:pt x="60" y="59"/>
                    <a:pt x="62" y="60"/>
                    <a:pt x="64" y="60"/>
                  </a:cubicBezTo>
                  <a:close/>
                  <a:moveTo>
                    <a:pt x="49" y="64"/>
                  </a:moveTo>
                  <a:cubicBezTo>
                    <a:pt x="43" y="64"/>
                    <a:pt x="43" y="64"/>
                    <a:pt x="43" y="64"/>
                  </a:cubicBezTo>
                  <a:cubicBezTo>
                    <a:pt x="41" y="57"/>
                    <a:pt x="34" y="36"/>
                    <a:pt x="16" y="20"/>
                  </a:cubicBezTo>
                  <a:cubicBezTo>
                    <a:pt x="15" y="19"/>
                    <a:pt x="15" y="18"/>
                    <a:pt x="16" y="17"/>
                  </a:cubicBezTo>
                  <a:cubicBezTo>
                    <a:pt x="17" y="16"/>
                    <a:pt x="18" y="16"/>
                    <a:pt x="19" y="17"/>
                  </a:cubicBezTo>
                  <a:cubicBezTo>
                    <a:pt x="36" y="33"/>
                    <a:pt x="44" y="51"/>
                    <a:pt x="46" y="60"/>
                  </a:cubicBezTo>
                  <a:cubicBezTo>
                    <a:pt x="50" y="54"/>
                    <a:pt x="56" y="44"/>
                    <a:pt x="66" y="39"/>
                  </a:cubicBezTo>
                  <a:cubicBezTo>
                    <a:pt x="67" y="39"/>
                    <a:pt x="68" y="39"/>
                    <a:pt x="68" y="40"/>
                  </a:cubicBezTo>
                  <a:cubicBezTo>
                    <a:pt x="69" y="41"/>
                    <a:pt x="68" y="42"/>
                    <a:pt x="68" y="43"/>
                  </a:cubicBezTo>
                  <a:cubicBezTo>
                    <a:pt x="58" y="48"/>
                    <a:pt x="52" y="59"/>
                    <a:pt x="49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D75D18B4-921A-45FF-8A77-4C0D263D7928}"/>
              </a:ext>
            </a:extLst>
          </p:cNvPr>
          <p:cNvGrpSpPr/>
          <p:nvPr/>
        </p:nvGrpSpPr>
        <p:grpSpPr>
          <a:xfrm>
            <a:off x="6654164" y="4745479"/>
            <a:ext cx="762848" cy="1314582"/>
            <a:chOff x="10063991" y="1855996"/>
            <a:chExt cx="762848" cy="1314582"/>
          </a:xfrm>
        </p:grpSpPr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402EE260-0D5E-4CEB-B983-A98E8AE5A72C}"/>
                </a:ext>
              </a:extLst>
            </p:cNvPr>
            <p:cNvSpPr/>
            <p:nvPr/>
          </p:nvSpPr>
          <p:spPr>
            <a:xfrm>
              <a:off x="10339387" y="2970552"/>
              <a:ext cx="200026" cy="200026"/>
            </a:xfrm>
            <a:prstGeom prst="ellips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Teardrop 135">
              <a:extLst>
                <a:ext uri="{FF2B5EF4-FFF2-40B4-BE49-F238E27FC236}">
                  <a16:creationId xmlns:a16="http://schemas.microsoft.com/office/drawing/2014/main" id="{4CD400BD-635E-4004-9BC6-9A19B15596A7}"/>
                </a:ext>
              </a:extLst>
            </p:cNvPr>
            <p:cNvSpPr/>
            <p:nvPr/>
          </p:nvSpPr>
          <p:spPr>
            <a:xfrm rot="8100000">
              <a:off x="10063991" y="1855996"/>
              <a:ext cx="762848" cy="762848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26496A87-4E31-488E-AB7B-1A19BA02A138}"/>
                </a:ext>
              </a:extLst>
            </p:cNvPr>
            <p:cNvGrpSpPr/>
            <p:nvPr/>
          </p:nvGrpSpPr>
          <p:grpSpPr>
            <a:xfrm>
              <a:off x="10320777" y="2101451"/>
              <a:ext cx="249277" cy="271938"/>
              <a:chOff x="7011988" y="3970338"/>
              <a:chExt cx="331788" cy="361950"/>
            </a:xfrm>
            <a:solidFill>
              <a:schemeClr val="bg1"/>
            </a:solidFill>
          </p:grpSpPr>
          <p:sp>
            <p:nvSpPr>
              <p:cNvPr id="138" name="Freeform 191">
                <a:extLst>
                  <a:ext uri="{FF2B5EF4-FFF2-40B4-BE49-F238E27FC236}">
                    <a16:creationId xmlns:a16="http://schemas.microsoft.com/office/drawing/2014/main" id="{3166CDF2-9A4B-40B1-BEA1-1F1EF6A129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6913" y="3970338"/>
                <a:ext cx="250825" cy="139700"/>
              </a:xfrm>
              <a:custGeom>
                <a:avLst/>
                <a:gdLst>
                  <a:gd name="T0" fmla="*/ 66 w 67"/>
                  <a:gd name="T1" fmla="*/ 11 h 37"/>
                  <a:gd name="T2" fmla="*/ 65 w 67"/>
                  <a:gd name="T3" fmla="*/ 10 h 37"/>
                  <a:gd name="T4" fmla="*/ 51 w 67"/>
                  <a:gd name="T5" fmla="*/ 5 h 37"/>
                  <a:gd name="T6" fmla="*/ 35 w 67"/>
                  <a:gd name="T7" fmla="*/ 0 h 37"/>
                  <a:gd name="T8" fmla="*/ 25 w 67"/>
                  <a:gd name="T9" fmla="*/ 6 h 37"/>
                  <a:gd name="T10" fmla="*/ 25 w 67"/>
                  <a:gd name="T11" fmla="*/ 14 h 37"/>
                  <a:gd name="T12" fmla="*/ 4 w 67"/>
                  <a:gd name="T13" fmla="*/ 24 h 37"/>
                  <a:gd name="T14" fmla="*/ 2 w 67"/>
                  <a:gd name="T15" fmla="*/ 32 h 37"/>
                  <a:gd name="T16" fmla="*/ 7 w 67"/>
                  <a:gd name="T17" fmla="*/ 35 h 37"/>
                  <a:gd name="T18" fmla="*/ 10 w 67"/>
                  <a:gd name="T19" fmla="*/ 34 h 37"/>
                  <a:gd name="T20" fmla="*/ 25 w 67"/>
                  <a:gd name="T21" fmla="*/ 27 h 37"/>
                  <a:gd name="T22" fmla="*/ 27 w 67"/>
                  <a:gd name="T23" fmla="*/ 33 h 37"/>
                  <a:gd name="T24" fmla="*/ 39 w 67"/>
                  <a:gd name="T25" fmla="*/ 36 h 37"/>
                  <a:gd name="T26" fmla="*/ 67 w 67"/>
                  <a:gd name="T27" fmla="*/ 12 h 37"/>
                  <a:gd name="T28" fmla="*/ 66 w 67"/>
                  <a:gd name="T29" fmla="*/ 11 h 37"/>
                  <a:gd name="T30" fmla="*/ 52 w 67"/>
                  <a:gd name="T31" fmla="*/ 17 h 37"/>
                  <a:gd name="T32" fmla="*/ 50 w 67"/>
                  <a:gd name="T33" fmla="*/ 18 h 37"/>
                  <a:gd name="T34" fmla="*/ 8 w 67"/>
                  <a:gd name="T35" fmla="*/ 31 h 37"/>
                  <a:gd name="T36" fmla="*/ 7 w 67"/>
                  <a:gd name="T37" fmla="*/ 31 h 37"/>
                  <a:gd name="T38" fmla="*/ 5 w 67"/>
                  <a:gd name="T39" fmla="*/ 30 h 37"/>
                  <a:gd name="T40" fmla="*/ 6 w 67"/>
                  <a:gd name="T41" fmla="*/ 27 h 37"/>
                  <a:gd name="T42" fmla="*/ 51 w 67"/>
                  <a:gd name="T43" fmla="*/ 15 h 37"/>
                  <a:gd name="T44" fmla="*/ 52 w 67"/>
                  <a:gd name="T45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7">
                    <a:moveTo>
                      <a:pt x="66" y="11"/>
                    </a:moveTo>
                    <a:cubicBezTo>
                      <a:pt x="66" y="10"/>
                      <a:pt x="65" y="10"/>
                      <a:pt x="65" y="10"/>
                    </a:cubicBezTo>
                    <a:cubicBezTo>
                      <a:pt x="59" y="9"/>
                      <a:pt x="55" y="7"/>
                      <a:pt x="51" y="5"/>
                    </a:cubicBezTo>
                    <a:cubicBezTo>
                      <a:pt x="46" y="2"/>
                      <a:pt x="41" y="0"/>
                      <a:pt x="35" y="0"/>
                    </a:cubicBezTo>
                    <a:cubicBezTo>
                      <a:pt x="30" y="1"/>
                      <a:pt x="26" y="3"/>
                      <a:pt x="25" y="6"/>
                    </a:cubicBezTo>
                    <a:cubicBezTo>
                      <a:pt x="24" y="8"/>
                      <a:pt x="24" y="11"/>
                      <a:pt x="25" y="14"/>
                    </a:cubicBezTo>
                    <a:cubicBezTo>
                      <a:pt x="14" y="18"/>
                      <a:pt x="6" y="23"/>
                      <a:pt x="4" y="24"/>
                    </a:cubicBezTo>
                    <a:cubicBezTo>
                      <a:pt x="1" y="25"/>
                      <a:pt x="0" y="29"/>
                      <a:pt x="2" y="32"/>
                    </a:cubicBezTo>
                    <a:cubicBezTo>
                      <a:pt x="3" y="34"/>
                      <a:pt x="5" y="35"/>
                      <a:pt x="7" y="35"/>
                    </a:cubicBezTo>
                    <a:cubicBezTo>
                      <a:pt x="8" y="35"/>
                      <a:pt x="9" y="35"/>
                      <a:pt x="10" y="34"/>
                    </a:cubicBezTo>
                    <a:cubicBezTo>
                      <a:pt x="14" y="32"/>
                      <a:pt x="20" y="29"/>
                      <a:pt x="25" y="27"/>
                    </a:cubicBezTo>
                    <a:cubicBezTo>
                      <a:pt x="25" y="29"/>
                      <a:pt x="26" y="31"/>
                      <a:pt x="27" y="33"/>
                    </a:cubicBezTo>
                    <a:cubicBezTo>
                      <a:pt x="29" y="36"/>
                      <a:pt x="34" y="37"/>
                      <a:pt x="39" y="36"/>
                    </a:cubicBezTo>
                    <a:cubicBezTo>
                      <a:pt x="48" y="35"/>
                      <a:pt x="63" y="24"/>
                      <a:pt x="67" y="12"/>
                    </a:cubicBezTo>
                    <a:cubicBezTo>
                      <a:pt x="67" y="12"/>
                      <a:pt x="67" y="11"/>
                      <a:pt x="66" y="11"/>
                    </a:cubicBezTo>
                    <a:close/>
                    <a:moveTo>
                      <a:pt x="52" y="17"/>
                    </a:moveTo>
                    <a:cubicBezTo>
                      <a:pt x="52" y="18"/>
                      <a:pt x="51" y="19"/>
                      <a:pt x="50" y="18"/>
                    </a:cubicBezTo>
                    <a:cubicBezTo>
                      <a:pt x="35" y="15"/>
                      <a:pt x="8" y="30"/>
                      <a:pt x="8" y="31"/>
                    </a:cubicBezTo>
                    <a:cubicBezTo>
                      <a:pt x="8" y="31"/>
                      <a:pt x="7" y="31"/>
                      <a:pt x="7" y="31"/>
                    </a:cubicBezTo>
                    <a:cubicBezTo>
                      <a:pt x="6" y="31"/>
                      <a:pt x="6" y="30"/>
                      <a:pt x="5" y="30"/>
                    </a:cubicBezTo>
                    <a:cubicBezTo>
                      <a:pt x="5" y="29"/>
                      <a:pt x="5" y="28"/>
                      <a:pt x="6" y="27"/>
                    </a:cubicBezTo>
                    <a:cubicBezTo>
                      <a:pt x="7" y="26"/>
                      <a:pt x="35" y="11"/>
                      <a:pt x="51" y="15"/>
                    </a:cubicBezTo>
                    <a:cubicBezTo>
                      <a:pt x="52" y="15"/>
                      <a:pt x="52" y="16"/>
                      <a:pt x="5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192">
                <a:extLst>
                  <a:ext uri="{FF2B5EF4-FFF2-40B4-BE49-F238E27FC236}">
                    <a16:creationId xmlns:a16="http://schemas.microsoft.com/office/drawing/2014/main" id="{2CA27B7A-CA39-4E9F-803E-EF6CCB41F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1200" y="4121150"/>
                <a:ext cx="233363" cy="60325"/>
              </a:xfrm>
              <a:custGeom>
                <a:avLst/>
                <a:gdLst>
                  <a:gd name="T0" fmla="*/ 62 w 62"/>
                  <a:gd name="T1" fmla="*/ 16 h 16"/>
                  <a:gd name="T2" fmla="*/ 55 w 62"/>
                  <a:gd name="T3" fmla="*/ 1 h 16"/>
                  <a:gd name="T4" fmla="*/ 53 w 62"/>
                  <a:gd name="T5" fmla="*/ 0 h 16"/>
                  <a:gd name="T6" fmla="*/ 9 w 62"/>
                  <a:gd name="T7" fmla="*/ 0 h 16"/>
                  <a:gd name="T8" fmla="*/ 7 w 62"/>
                  <a:gd name="T9" fmla="*/ 1 h 16"/>
                  <a:gd name="T10" fmla="*/ 0 w 62"/>
                  <a:gd name="T11" fmla="*/ 16 h 16"/>
                  <a:gd name="T12" fmla="*/ 62 w 6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16">
                    <a:moveTo>
                      <a:pt x="62" y="16"/>
                    </a:moveTo>
                    <a:cubicBezTo>
                      <a:pt x="55" y="1"/>
                      <a:pt x="55" y="1"/>
                      <a:pt x="55" y="1"/>
                    </a:cubicBezTo>
                    <a:cubicBezTo>
                      <a:pt x="54" y="0"/>
                      <a:pt x="54" y="0"/>
                      <a:pt x="5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1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62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Freeform 193">
                <a:extLst>
                  <a:ext uri="{FF2B5EF4-FFF2-40B4-BE49-F238E27FC236}">
                    <a16:creationId xmlns:a16="http://schemas.microsoft.com/office/drawing/2014/main" id="{630F4AEF-56C8-457A-BBD7-217B1ABCB0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11988" y="4197350"/>
                <a:ext cx="331788" cy="134938"/>
              </a:xfrm>
              <a:custGeom>
                <a:avLst/>
                <a:gdLst>
                  <a:gd name="T0" fmla="*/ 70 w 88"/>
                  <a:gd name="T1" fmla="*/ 18 h 36"/>
                  <a:gd name="T2" fmla="*/ 68 w 88"/>
                  <a:gd name="T3" fmla="*/ 16 h 36"/>
                  <a:gd name="T4" fmla="*/ 68 w 88"/>
                  <a:gd name="T5" fmla="*/ 10 h 36"/>
                  <a:gd name="T6" fmla="*/ 70 w 88"/>
                  <a:gd name="T7" fmla="*/ 8 h 36"/>
                  <a:gd name="T8" fmla="*/ 87 w 88"/>
                  <a:gd name="T9" fmla="*/ 8 h 36"/>
                  <a:gd name="T10" fmla="*/ 79 w 88"/>
                  <a:gd name="T11" fmla="*/ 0 h 36"/>
                  <a:gd name="T12" fmla="*/ 9 w 88"/>
                  <a:gd name="T13" fmla="*/ 0 h 36"/>
                  <a:gd name="T14" fmla="*/ 1 w 88"/>
                  <a:gd name="T15" fmla="*/ 8 h 36"/>
                  <a:gd name="T16" fmla="*/ 18 w 88"/>
                  <a:gd name="T17" fmla="*/ 8 h 36"/>
                  <a:gd name="T18" fmla="*/ 20 w 88"/>
                  <a:gd name="T19" fmla="*/ 10 h 36"/>
                  <a:gd name="T20" fmla="*/ 20 w 88"/>
                  <a:gd name="T21" fmla="*/ 16 h 36"/>
                  <a:gd name="T22" fmla="*/ 18 w 88"/>
                  <a:gd name="T23" fmla="*/ 18 h 36"/>
                  <a:gd name="T24" fmla="*/ 0 w 88"/>
                  <a:gd name="T25" fmla="*/ 18 h 36"/>
                  <a:gd name="T26" fmla="*/ 0 w 88"/>
                  <a:gd name="T27" fmla="*/ 26 h 36"/>
                  <a:gd name="T28" fmla="*/ 2 w 88"/>
                  <a:gd name="T29" fmla="*/ 28 h 36"/>
                  <a:gd name="T30" fmla="*/ 4 w 88"/>
                  <a:gd name="T31" fmla="*/ 28 h 36"/>
                  <a:gd name="T32" fmla="*/ 4 w 88"/>
                  <a:gd name="T33" fmla="*/ 34 h 36"/>
                  <a:gd name="T34" fmla="*/ 6 w 88"/>
                  <a:gd name="T35" fmla="*/ 36 h 36"/>
                  <a:gd name="T36" fmla="*/ 18 w 88"/>
                  <a:gd name="T37" fmla="*/ 36 h 36"/>
                  <a:gd name="T38" fmla="*/ 20 w 88"/>
                  <a:gd name="T39" fmla="*/ 34 h 36"/>
                  <a:gd name="T40" fmla="*/ 20 w 88"/>
                  <a:gd name="T41" fmla="*/ 28 h 36"/>
                  <a:gd name="T42" fmla="*/ 26 w 88"/>
                  <a:gd name="T43" fmla="*/ 28 h 36"/>
                  <a:gd name="T44" fmla="*/ 26 w 88"/>
                  <a:gd name="T45" fmla="*/ 22 h 36"/>
                  <a:gd name="T46" fmla="*/ 32 w 88"/>
                  <a:gd name="T47" fmla="*/ 16 h 36"/>
                  <a:gd name="T48" fmla="*/ 56 w 88"/>
                  <a:gd name="T49" fmla="*/ 16 h 36"/>
                  <a:gd name="T50" fmla="*/ 62 w 88"/>
                  <a:gd name="T51" fmla="*/ 22 h 36"/>
                  <a:gd name="T52" fmla="*/ 62 w 88"/>
                  <a:gd name="T53" fmla="*/ 28 h 36"/>
                  <a:gd name="T54" fmla="*/ 68 w 88"/>
                  <a:gd name="T55" fmla="*/ 28 h 36"/>
                  <a:gd name="T56" fmla="*/ 68 w 88"/>
                  <a:gd name="T57" fmla="*/ 34 h 36"/>
                  <a:gd name="T58" fmla="*/ 70 w 88"/>
                  <a:gd name="T59" fmla="*/ 36 h 36"/>
                  <a:gd name="T60" fmla="*/ 82 w 88"/>
                  <a:gd name="T61" fmla="*/ 36 h 36"/>
                  <a:gd name="T62" fmla="*/ 84 w 88"/>
                  <a:gd name="T63" fmla="*/ 34 h 36"/>
                  <a:gd name="T64" fmla="*/ 84 w 88"/>
                  <a:gd name="T65" fmla="*/ 28 h 36"/>
                  <a:gd name="T66" fmla="*/ 86 w 88"/>
                  <a:gd name="T67" fmla="*/ 28 h 36"/>
                  <a:gd name="T68" fmla="*/ 88 w 88"/>
                  <a:gd name="T69" fmla="*/ 26 h 36"/>
                  <a:gd name="T70" fmla="*/ 88 w 88"/>
                  <a:gd name="T71" fmla="*/ 18 h 36"/>
                  <a:gd name="T72" fmla="*/ 70 w 88"/>
                  <a:gd name="T73" fmla="*/ 18 h 36"/>
                  <a:gd name="T74" fmla="*/ 46 w 88"/>
                  <a:gd name="T75" fmla="*/ 10 h 36"/>
                  <a:gd name="T76" fmla="*/ 44 w 88"/>
                  <a:gd name="T77" fmla="*/ 12 h 36"/>
                  <a:gd name="T78" fmla="*/ 42 w 88"/>
                  <a:gd name="T79" fmla="*/ 10 h 36"/>
                  <a:gd name="T80" fmla="*/ 42 w 88"/>
                  <a:gd name="T81" fmla="*/ 6 h 36"/>
                  <a:gd name="T82" fmla="*/ 44 w 88"/>
                  <a:gd name="T83" fmla="*/ 4 h 36"/>
                  <a:gd name="T84" fmla="*/ 46 w 88"/>
                  <a:gd name="T85" fmla="*/ 6 h 36"/>
                  <a:gd name="T86" fmla="*/ 46 w 88"/>
                  <a:gd name="T87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8" h="36">
                    <a:moveTo>
                      <a:pt x="70" y="18"/>
                    </a:moveTo>
                    <a:cubicBezTo>
                      <a:pt x="69" y="18"/>
                      <a:pt x="68" y="17"/>
                      <a:pt x="68" y="16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9"/>
                      <a:pt x="69" y="8"/>
                      <a:pt x="70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20" y="9"/>
                      <a:pt x="20" y="1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7"/>
                      <a:pt x="19" y="18"/>
                      <a:pt x="18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5"/>
                      <a:pt x="5" y="36"/>
                      <a:pt x="6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20" y="35"/>
                      <a:pt x="20" y="34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19"/>
                      <a:pt x="29" y="16"/>
                      <a:pt x="32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9" y="16"/>
                      <a:pt x="62" y="19"/>
                      <a:pt x="62" y="22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5"/>
                      <a:pt x="69" y="36"/>
                      <a:pt x="70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3" y="36"/>
                      <a:pt x="84" y="35"/>
                      <a:pt x="84" y="34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7" y="28"/>
                      <a:pt x="88" y="27"/>
                      <a:pt x="88" y="26"/>
                    </a:cubicBezTo>
                    <a:cubicBezTo>
                      <a:pt x="88" y="18"/>
                      <a:pt x="88" y="18"/>
                      <a:pt x="88" y="18"/>
                    </a:cubicBezTo>
                    <a:lnTo>
                      <a:pt x="70" y="18"/>
                    </a:lnTo>
                    <a:close/>
                    <a:moveTo>
                      <a:pt x="46" y="10"/>
                    </a:moveTo>
                    <a:cubicBezTo>
                      <a:pt x="46" y="11"/>
                      <a:pt x="45" y="12"/>
                      <a:pt x="44" y="12"/>
                    </a:cubicBezTo>
                    <a:cubicBezTo>
                      <a:pt x="43" y="12"/>
                      <a:pt x="42" y="11"/>
                      <a:pt x="42" y="1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5"/>
                      <a:pt x="43" y="4"/>
                      <a:pt x="44" y="4"/>
                    </a:cubicBezTo>
                    <a:cubicBezTo>
                      <a:pt x="45" y="4"/>
                      <a:pt x="46" y="5"/>
                      <a:pt x="46" y="6"/>
                    </a:cubicBezTo>
                    <a:lnTo>
                      <a:pt x="46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194">
                <a:extLst>
                  <a:ext uri="{FF2B5EF4-FFF2-40B4-BE49-F238E27FC236}">
                    <a16:creationId xmlns:a16="http://schemas.microsoft.com/office/drawing/2014/main" id="{95C01017-390A-438C-B962-3EB2F53DD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4700" y="4271963"/>
                <a:ext cx="106363" cy="44450"/>
              </a:xfrm>
              <a:custGeom>
                <a:avLst/>
                <a:gdLst>
                  <a:gd name="T0" fmla="*/ 26 w 28"/>
                  <a:gd name="T1" fmla="*/ 0 h 12"/>
                  <a:gd name="T2" fmla="*/ 2 w 28"/>
                  <a:gd name="T3" fmla="*/ 0 h 12"/>
                  <a:gd name="T4" fmla="*/ 0 w 28"/>
                  <a:gd name="T5" fmla="*/ 2 h 12"/>
                  <a:gd name="T6" fmla="*/ 0 w 28"/>
                  <a:gd name="T7" fmla="*/ 10 h 12"/>
                  <a:gd name="T8" fmla="*/ 2 w 28"/>
                  <a:gd name="T9" fmla="*/ 12 h 12"/>
                  <a:gd name="T10" fmla="*/ 26 w 28"/>
                  <a:gd name="T11" fmla="*/ 12 h 12"/>
                  <a:gd name="T12" fmla="*/ 28 w 28"/>
                  <a:gd name="T13" fmla="*/ 10 h 12"/>
                  <a:gd name="T14" fmla="*/ 28 w 28"/>
                  <a:gd name="T15" fmla="*/ 2 h 12"/>
                  <a:gd name="T16" fmla="*/ 26 w 28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2">
                    <a:moveTo>
                      <a:pt x="2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2"/>
                      <a:pt x="28" y="11"/>
                      <a:pt x="28" y="10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8" name="Rectangle 7"/>
          <p:cNvSpPr/>
          <p:nvPr/>
        </p:nvSpPr>
        <p:spPr>
          <a:xfrm>
            <a:off x="9623076" y="6092350"/>
            <a:ext cx="12866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Κλιματική Δράση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6258673" y="6123006"/>
            <a:ext cx="1472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Βιώσιμη Κινητικότητα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9067835" y="3270880"/>
            <a:ext cx="1634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/>
              <a:t>Βιοποικιλότητα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4669325" y="3168903"/>
            <a:ext cx="1699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 smtClean="0"/>
              <a:t>Ανθεκτικότητα/Προσαρμογή </a:t>
            </a:r>
            <a:r>
              <a:rPr lang="el-GR" dirty="0"/>
              <a:t>στην Κλιματική Αλλαγή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11074303" y="3186002"/>
            <a:ext cx="1201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Κυκλική Οικονομία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7071658" y="3279664"/>
            <a:ext cx="1197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/>
              <a:t>Αγροτική Οικονομία</a:t>
            </a:r>
            <a:endParaRPr lang="en-GB" dirty="0"/>
          </a:p>
        </p:txBody>
      </p:sp>
      <p:sp>
        <p:nvSpPr>
          <p:cNvPr id="106" name="Text Box 297"/>
          <p:cNvSpPr txBox="1">
            <a:spLocks noChangeArrowheads="1"/>
          </p:cNvSpPr>
          <p:nvPr/>
        </p:nvSpPr>
        <p:spPr bwMode="auto">
          <a:xfrm>
            <a:off x="-906153" y="221837"/>
            <a:ext cx="11433605" cy="707886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4000" b="1" dirty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4000" dirty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 </a:t>
            </a:r>
            <a:r>
              <a:rPr lang="el-GR" sz="4000" b="1" dirty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4000" dirty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4000" b="1" dirty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</p:spTree>
    <p:extLst>
      <p:ext uri="{BB962C8B-B14F-4D97-AF65-F5344CB8AC3E}">
        <p14:creationId xmlns:p14="http://schemas.microsoft.com/office/powerpoint/2010/main" val="2260234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 animBg="1"/>
      <p:bldP spid="57" grpId="0" animBg="1"/>
      <p:bldP spid="58" grpId="0" animBg="1"/>
      <p:bldP spid="65" grpId="0" animBg="1"/>
      <p:bldP spid="95" grpId="0"/>
      <p:bldP spid="96" grpId="0"/>
      <p:bldP spid="97" grpId="0"/>
      <p:bldP spid="98" grpId="0"/>
      <p:bldP spid="41" grpId="0" animBg="1"/>
      <p:bldP spid="42" grpId="0"/>
      <p:bldP spid="43" grpId="0"/>
      <p:bldP spid="44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E186-764F-4285-942F-8EC4E328395B}" type="slidenum">
              <a:rPr lang="el-GR" smtClean="0"/>
              <a:t>9</a:t>
            </a:fld>
            <a:endParaRPr lang="el-GR"/>
          </a:p>
        </p:txBody>
      </p:sp>
      <p:sp>
        <p:nvSpPr>
          <p:cNvPr id="3" name="Rectangle 2"/>
          <p:cNvSpPr/>
          <p:nvPr/>
        </p:nvSpPr>
        <p:spPr>
          <a:xfrm>
            <a:off x="476260" y="3567838"/>
            <a:ext cx="9773920" cy="68505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l-GR" dirty="0" smtClean="0"/>
              <a:t>Στόχος </a:t>
            </a:r>
            <a:r>
              <a:rPr lang="el-GR" dirty="0"/>
              <a:t>για μείωση των εκπομπών CO2 από νέα επιβατικά αυτοκίνητα κατά 55% έως το 2030 και κατά 100% έως το 2035, συγκριτικά με τα επίπεδα του 2021.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Box 297"/>
          <p:cNvSpPr txBox="1">
            <a:spLocks noChangeArrowheads="1"/>
          </p:cNvSpPr>
          <p:nvPr/>
        </p:nvSpPr>
        <p:spPr bwMode="auto">
          <a:xfrm>
            <a:off x="-765605" y="147707"/>
            <a:ext cx="11433605" cy="707886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defRPr>
            </a:lvl1pPr>
          </a:lstStyle>
          <a:p>
            <a:pPr algn="r"/>
            <a:r>
              <a:rPr lang="el-GR" sz="4000" b="1" dirty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Ενεργειακός</a:t>
            </a:r>
            <a:r>
              <a:rPr lang="el-GR" sz="4000" dirty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 </a:t>
            </a:r>
            <a:r>
              <a:rPr lang="el-GR" sz="4000" b="1" dirty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Μηχανολόγος</a:t>
            </a:r>
            <a:r>
              <a:rPr lang="el-GR" sz="4000" dirty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l-GR" sz="4000" b="1" dirty="0">
                <a:solidFill>
                  <a:schemeClr val="tx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Μηχανικός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6260" y="4651720"/>
            <a:ext cx="977392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l-GR" dirty="0"/>
              <a:t>Αναθεώρηση της οδηγίας για την ενεργειακή απόδοση με στόχο τη μείωση της κατανάλωσης ενέργειας κατά 36% έως 39% έως το 2030, σε σχέση με τις προβλέψεις του 2007.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476260" y="5710018"/>
            <a:ext cx="9885680" cy="646331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el-GR" dirty="0"/>
              <a:t>Στόχος για το μερίδιο των ανανεώσιμων πηγών ενέργειας στο συνολικό ενεργειακό μείγμα της ΕΕ να φτάσει τουλάχιστον το 40% έως το 2030.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476260" y="1137562"/>
            <a:ext cx="9773920" cy="3886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Μηδενικές καθαρές εκπομπές αερίων του θερμοκηπίου έως το 2050.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6260" y="1808227"/>
            <a:ext cx="9773920" cy="3886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Ενδιάμεσος στόχος μείωσης εκπομπών κατά 55% έως το 2030.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6260" y="2470812"/>
            <a:ext cx="9773920" cy="6850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Μείωση της μέσης χρήσης πρωτογενούς ενέργειας των κτιρίων κατοικιών κατά 16% έως το 2030 και κατά 20-22% έως το 2035</a:t>
            </a:r>
          </a:p>
        </p:txBody>
      </p:sp>
    </p:spTree>
    <p:extLst>
      <p:ext uri="{BB962C8B-B14F-4D97-AF65-F5344CB8AC3E}">
        <p14:creationId xmlns:p14="http://schemas.microsoft.com/office/powerpoint/2010/main" val="250863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8791</TotalTime>
  <Words>587</Words>
  <Application>Microsoft Office PowerPoint</Application>
  <PresentationFormat>Widescreen</PresentationFormat>
  <Paragraphs>153</Paragraphs>
  <Slides>28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ＭＳ Ｐゴシック</vt:lpstr>
      <vt:lpstr>Arial</vt:lpstr>
      <vt:lpstr>Calibri</vt:lpstr>
      <vt:lpstr>Calibri Light</vt:lpstr>
      <vt:lpstr>Mangal</vt:lpstr>
      <vt:lpstr>Roboto Black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Irene Koronaki</dc:creator>
  <cp:lastModifiedBy>Irene Koronaki</cp:lastModifiedBy>
  <cp:revision>364</cp:revision>
  <cp:lastPrinted>2019-03-04T12:12:33Z</cp:lastPrinted>
  <dcterms:created xsi:type="dcterms:W3CDTF">2018-06-24T12:35:10Z</dcterms:created>
  <dcterms:modified xsi:type="dcterms:W3CDTF">2024-05-30T10:35:49Z</dcterms:modified>
</cp:coreProperties>
</file>