
<file path=[Content_Types].xml><?xml version="1.0" encoding="utf-8"?>
<Types xmlns="http://schemas.openxmlformats.org/package/2006/content-types">
  <Default Extension="png" ContentType="image/png"/>
  <Default Extension="tmp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63" r:id="rId2"/>
    <p:sldId id="977" r:id="rId3"/>
    <p:sldId id="296" r:id="rId4"/>
    <p:sldId id="972" r:id="rId5"/>
    <p:sldId id="975" r:id="rId6"/>
    <p:sldId id="969" r:id="rId7"/>
    <p:sldId id="973" r:id="rId8"/>
    <p:sldId id="306" r:id="rId9"/>
    <p:sldId id="974" r:id="rId10"/>
    <p:sldId id="970" r:id="rId11"/>
    <p:sldId id="971" r:id="rId12"/>
    <p:sldId id="293" r:id="rId13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562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ena Rokou" initials="E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FED6"/>
    <a:srgbClr val="990000"/>
    <a:srgbClr val="FED6D7"/>
    <a:srgbClr val="E1F4FF"/>
    <a:srgbClr val="E7E7FF"/>
    <a:srgbClr val="CCECFF"/>
    <a:srgbClr val="99CCFF"/>
    <a:srgbClr val="CCCCFF"/>
    <a:srgbClr val="009A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81645" autoAdjust="0"/>
  </p:normalViewPr>
  <p:slideViewPr>
    <p:cSldViewPr>
      <p:cViewPr>
        <p:scale>
          <a:sx n="70" d="100"/>
          <a:sy n="70" d="100"/>
        </p:scale>
        <p:origin x="-1896" y="-53"/>
      </p:cViewPr>
      <p:guideLst>
        <p:guide orient="horz" pos="4319"/>
        <p:guide pos="56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8" d="100"/>
        <a:sy n="98" d="100"/>
      </p:scale>
      <p:origin x="0" y="11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l-GR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l-GR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noProof="0"/>
              <a:t>Click to edit Master text styles</a:t>
            </a:r>
          </a:p>
          <a:p>
            <a:pPr lvl="1"/>
            <a:r>
              <a:rPr lang="el-GR" noProof="0"/>
              <a:t>Second level</a:t>
            </a:r>
          </a:p>
          <a:p>
            <a:pPr lvl="2"/>
            <a:r>
              <a:rPr lang="el-GR" noProof="0"/>
              <a:t>Third level</a:t>
            </a:r>
          </a:p>
          <a:p>
            <a:pPr lvl="3"/>
            <a:r>
              <a:rPr lang="el-GR" noProof="0"/>
              <a:t>Fourth level</a:t>
            </a:r>
          </a:p>
          <a:p>
            <a:pPr lvl="4"/>
            <a:r>
              <a:rPr lang="el-GR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l-GR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B843DBF-4354-4188-B415-C859E839FEEF}" type="slidenum">
              <a:rPr lang="el-GR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4164865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43DBF-4354-4188-B415-C859E839FEEF}" type="slidenum">
              <a:rPr lang="el-GR" smtClean="0"/>
              <a:pPr/>
              <a:t>1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7236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10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31604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l-GR" b="0" i="0" dirty="0">
                <a:effectLst/>
                <a:latin typeface="-apple-system"/>
              </a:rPr>
              <a:t>Θανάσης </a:t>
            </a:r>
            <a:r>
              <a:rPr lang="el-GR" b="0" i="0" dirty="0" err="1">
                <a:effectLst/>
                <a:latin typeface="-apple-system"/>
              </a:rPr>
              <a:t>Πέππας</a:t>
            </a:r>
            <a:r>
              <a:rPr lang="el-GR" b="0" i="0" dirty="0">
                <a:effectLst/>
                <a:latin typeface="-apple-system"/>
              </a:rPr>
              <a:t>, ΕΛΠΕ Διευθυντής Συντήρησης</a:t>
            </a:r>
          </a:p>
          <a:p>
            <a:r>
              <a:rPr lang="el-GR" dirty="0"/>
              <a:t>Σπύρος </a:t>
            </a:r>
            <a:r>
              <a:rPr lang="el-GR" dirty="0" err="1"/>
              <a:t>Μπελίτσης</a:t>
            </a:r>
            <a:r>
              <a:rPr lang="el-GR" dirty="0"/>
              <a:t>, </a:t>
            </a:r>
            <a:r>
              <a:rPr lang="en-GB" dirty="0"/>
              <a:t>Logistics Operations Manager</a:t>
            </a:r>
            <a:r>
              <a:rPr lang="el-GR" dirty="0"/>
              <a:t> </a:t>
            </a:r>
            <a:r>
              <a:rPr lang="en-GB" dirty="0"/>
              <a:t>Mondelez</a:t>
            </a:r>
          </a:p>
          <a:p>
            <a:r>
              <a:rPr lang="el-GR" dirty="0"/>
              <a:t>Ευτυχία </a:t>
            </a:r>
            <a:r>
              <a:rPr lang="el-GR" dirty="0" err="1"/>
              <a:t>Καλαμπόκα</a:t>
            </a:r>
            <a:r>
              <a:rPr lang="el-GR" dirty="0"/>
              <a:t> </a:t>
            </a:r>
            <a:r>
              <a:rPr lang="en-GB" dirty="0"/>
              <a:t>Supply Chain Manager Coca Cola… now Roche Middle East (pharmaceutics)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l-GR" b="0" i="0" dirty="0">
                <a:effectLst/>
                <a:latin typeface="-apple-system"/>
              </a:rPr>
              <a:t>Παναγιώτης </a:t>
            </a:r>
            <a:r>
              <a:rPr lang="el-GR" b="0" i="0" dirty="0" err="1">
                <a:effectLst/>
                <a:latin typeface="-apple-system"/>
              </a:rPr>
              <a:t>Γκαντήραγας</a:t>
            </a:r>
            <a:r>
              <a:rPr lang="el-GR" b="0" i="0" dirty="0">
                <a:effectLst/>
                <a:latin typeface="-apple-system"/>
              </a:rPr>
              <a:t>, </a:t>
            </a:r>
            <a:r>
              <a:rPr lang="en-GB" b="0" i="0" dirty="0">
                <a:effectLst/>
                <a:latin typeface="-apple-system"/>
              </a:rPr>
              <a:t>Senior Manager | Consulting, Supply Chain &amp; Operations at EY</a:t>
            </a:r>
            <a:endParaRPr lang="el-GR" b="0" i="0" dirty="0">
              <a:effectLst/>
              <a:latin typeface="-apple-system"/>
            </a:endParaRPr>
          </a:p>
          <a:p>
            <a:r>
              <a:rPr lang="el-GR" b="0" i="0" dirty="0" err="1">
                <a:effectLst/>
                <a:latin typeface="-apple-system"/>
              </a:rPr>
              <a:t>Βάσια</a:t>
            </a:r>
            <a:r>
              <a:rPr lang="el-GR" b="0" i="0" dirty="0">
                <a:effectLst/>
                <a:latin typeface="-apple-system"/>
              </a:rPr>
              <a:t> </a:t>
            </a:r>
            <a:r>
              <a:rPr lang="el-GR" b="0" i="0" dirty="0" err="1">
                <a:effectLst/>
                <a:latin typeface="-apple-system"/>
              </a:rPr>
              <a:t>Τζίμου</a:t>
            </a:r>
            <a:r>
              <a:rPr lang="el-GR" b="0" i="0" dirty="0">
                <a:effectLst/>
                <a:latin typeface="-apple-system"/>
              </a:rPr>
              <a:t>, </a:t>
            </a:r>
            <a:r>
              <a:rPr lang="en-GB" b="0" i="0" dirty="0">
                <a:effectLst/>
                <a:latin typeface="-apple-system"/>
              </a:rPr>
              <a:t>Market Planning Senior Manager P&amp;G</a:t>
            </a:r>
            <a:endParaRPr lang="el-GR" b="0" i="0" dirty="0">
              <a:effectLst/>
              <a:latin typeface="-apple-system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l-GR" dirty="0" err="1"/>
              <a:t>Βάσια</a:t>
            </a:r>
            <a:r>
              <a:rPr lang="el-GR" dirty="0"/>
              <a:t> </a:t>
            </a:r>
            <a:r>
              <a:rPr lang="el-GR" dirty="0" err="1"/>
              <a:t>Χριστάκη</a:t>
            </a:r>
            <a:r>
              <a:rPr lang="el-GR" dirty="0"/>
              <a:t>, </a:t>
            </a:r>
            <a:r>
              <a:rPr lang="en-GB" dirty="0"/>
              <a:t>Business Planner @Loreal</a:t>
            </a:r>
          </a:p>
          <a:p>
            <a:r>
              <a:rPr lang="el-GR" dirty="0" err="1"/>
              <a:t>Πανίκος</a:t>
            </a:r>
            <a:r>
              <a:rPr lang="el-GR" dirty="0"/>
              <a:t> Νικολάου, </a:t>
            </a:r>
            <a:r>
              <a:rPr lang="en-GB" dirty="0"/>
              <a:t>CEO Bank of Cyprus</a:t>
            </a:r>
            <a:endParaRPr lang="el-GR" dirty="0"/>
          </a:p>
          <a:p>
            <a:r>
              <a:rPr lang="el-GR" dirty="0"/>
              <a:t>Αλέξανδρος Παρασκευόπουλος </a:t>
            </a:r>
            <a:r>
              <a:rPr lang="en-GB" dirty="0"/>
              <a:t>Deputy Country Manager EDP Renewables</a:t>
            </a:r>
          </a:p>
          <a:p>
            <a:r>
              <a:rPr lang="el-GR" dirty="0"/>
              <a:t>Έλενα Γιαννακοπούλου, </a:t>
            </a:r>
            <a:r>
              <a:rPr lang="en-GB" b="0" i="0" dirty="0">
                <a:effectLst/>
                <a:latin typeface="-apple-system"/>
              </a:rPr>
              <a:t>Director of Strategy at PPC S.A.</a:t>
            </a:r>
            <a:endParaRPr lang="el-GR" b="0" i="0" dirty="0">
              <a:effectLst/>
              <a:latin typeface="-apple-system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11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55244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Μαθήματα του κύκλου προσφέρονται σε όλες τις κατευθύνσεις.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43DBF-4354-4188-B415-C859E839FEEF}" type="slidenum">
              <a:rPr lang="el-GR" smtClean="0"/>
              <a:pPr/>
              <a:t>12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732678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50681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43DBF-4354-4188-B415-C859E839FEEF}" type="slidenum">
              <a:rPr lang="el-GR" smtClean="0"/>
              <a:pPr/>
              <a:t>3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721058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50681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50681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17551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2483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83747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800AE1-1305-4421-BE4B-5C427B37B8B3}" type="slidenum">
              <a:rPr lang="el-GR" smtClean="0"/>
              <a:pPr>
                <a:defRPr/>
              </a:pPr>
              <a:t>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2483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ER/Dropbox/LESSONS/11_NTUA_PDE_8/bullet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44" y="188640"/>
            <a:ext cx="8118556" cy="646331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defRPr lang="en-US" sz="3600" b="1" kern="1200">
                <a:latin typeface="Calibri" pitchFamily="34" charset="0"/>
                <a:ea typeface="Verdana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68760"/>
            <a:ext cx="8064896" cy="5040560"/>
          </a:xfrm>
          <a:prstGeom prst="rect">
            <a:avLst/>
          </a:prstGeom>
        </p:spPr>
        <p:txBody>
          <a:bodyPr vert="horz"/>
          <a:lstStyle>
            <a:lvl1pPr marL="342900" indent="-342900" algn="l">
              <a:buSzPct val="100000"/>
              <a:buFontTx/>
              <a:buBlip>
                <a:blip r:embed="rId2" r:link="rId3"/>
              </a:buBlip>
              <a:defRPr lang="en-US" sz="2400" b="0" kern="1200" smtClean="0">
                <a:solidFill>
                  <a:schemeClr val="tx1"/>
                </a:solidFill>
                <a:latin typeface="Calibri" pitchFamily="34" charset="0"/>
                <a:ea typeface="Verdana" pitchFamily="34" charset="0"/>
                <a:cs typeface="Calibri" pitchFamily="34" charset="0"/>
              </a:defRPr>
            </a:lvl1pPr>
            <a:lvl2pPr marL="712788" indent="-355600" algn="l">
              <a:lnSpc>
                <a:spcPct val="90000"/>
              </a:lnSpc>
              <a:buFont typeface="Courier New" pitchFamily="49" charset="0"/>
              <a:buChar char="o"/>
              <a:defRPr lang="en-US" sz="2200" b="0" kern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Calibri" pitchFamily="34" charset="0"/>
              </a:defRPr>
            </a:lvl2pPr>
            <a:lvl3pPr marL="987425" indent="-274638" algn="l">
              <a:defRPr lang="en-US" sz="2000" b="0" u="none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Verdana" pitchFamily="34" charset="0"/>
                <a:cs typeface="Calibri" pitchFamily="34" charset="0"/>
              </a:defRPr>
            </a:lvl3pPr>
            <a:lvl4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20128342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343472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5839740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40"/>
          <p:cNvSpPr>
            <a:spLocks noChangeShapeType="1"/>
          </p:cNvSpPr>
          <p:nvPr userDrawn="1"/>
        </p:nvSpPr>
        <p:spPr bwMode="auto">
          <a:xfrm>
            <a:off x="8532813" y="3429000"/>
            <a:ext cx="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ea typeface="ＭＳ Ｐゴシック" charset="0"/>
            </a:endParaRPr>
          </a:p>
        </p:txBody>
      </p:sp>
      <p:sp>
        <p:nvSpPr>
          <p:cNvPr id="4" name="Line 73"/>
          <p:cNvSpPr>
            <a:spLocks noChangeShapeType="1"/>
          </p:cNvSpPr>
          <p:nvPr userDrawn="1"/>
        </p:nvSpPr>
        <p:spPr bwMode="auto">
          <a:xfrm>
            <a:off x="755650" y="4221163"/>
            <a:ext cx="8137525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b="1" dirty="0">
              <a:latin typeface="Calibri" pitchFamily="34" charset="0"/>
              <a:ea typeface="Verdana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37113"/>
            <a:ext cx="7772400" cy="792088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lang="en-US" sz="3200" b="1">
                <a:solidFill>
                  <a:schemeClr val="tx1"/>
                </a:solidFill>
                <a:latin typeface="Calibri" pitchFamily="34" charset="0"/>
                <a:ea typeface="Verdana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9020725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8680831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734517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95269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5075012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4210143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8633305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5057169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Rectangle 76"/>
          <p:cNvSpPr>
            <a:spLocks noChangeArrowheads="1"/>
          </p:cNvSpPr>
          <p:nvPr userDrawn="1"/>
        </p:nvSpPr>
        <p:spPr bwMode="auto">
          <a:xfrm>
            <a:off x="8532440" y="6552291"/>
            <a:ext cx="339837" cy="24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fld id="{D45B2BFE-3CC7-4BBA-853C-9AE6C2888303}" type="slidenum">
              <a:rPr lang="en-GB" sz="1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pPr algn="ctr" defTabSz="762000" eaLnBrk="0" hangingPunct="0"/>
              <a:t>‹#›</a:t>
            </a:fld>
            <a:endParaRPr lang="en-GB" sz="1000" b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02" name="Oval 78"/>
          <p:cNvSpPr>
            <a:spLocks noChangeArrowheads="1"/>
          </p:cNvSpPr>
          <p:nvPr userDrawn="1"/>
        </p:nvSpPr>
        <p:spPr bwMode="auto">
          <a:xfrm>
            <a:off x="5148064" y="6603491"/>
            <a:ext cx="153829" cy="14446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>
              <a:latin typeface="Calibri" pitchFamily="34" charset="0"/>
              <a:ea typeface="ＭＳ Ｐゴシック" charset="0"/>
              <a:cs typeface="Calibri" pitchFamily="34" charset="0"/>
            </a:endParaRPr>
          </a:p>
        </p:txBody>
      </p:sp>
      <p:sp>
        <p:nvSpPr>
          <p:cNvPr id="1104" name="Oval 80"/>
          <p:cNvSpPr>
            <a:spLocks noChangeArrowheads="1"/>
          </p:cNvSpPr>
          <p:nvPr userDrawn="1"/>
        </p:nvSpPr>
        <p:spPr bwMode="auto">
          <a:xfrm>
            <a:off x="3131840" y="6603491"/>
            <a:ext cx="144462" cy="14446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>
              <a:latin typeface="Calibri" pitchFamily="34" charset="0"/>
              <a:ea typeface="ＭＳ Ｐゴシック" charset="0"/>
              <a:cs typeface="Calibri" pitchFamily="34" charset="0"/>
            </a:endParaRPr>
          </a:p>
        </p:txBody>
      </p:sp>
      <p:sp>
        <p:nvSpPr>
          <p:cNvPr id="1105" name="Text Box 81"/>
          <p:cNvSpPr txBox="1">
            <a:spLocks noChangeArrowheads="1"/>
          </p:cNvSpPr>
          <p:nvPr userDrawn="1"/>
        </p:nvSpPr>
        <p:spPr bwMode="auto">
          <a:xfrm>
            <a:off x="3261457" y="6537223"/>
            <a:ext cx="9492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sz="1200" b="1" baseline="0" dirty="0">
                <a:latin typeface="Calibri" pitchFamily="34" charset="0"/>
                <a:ea typeface="ＭＳ Ｐゴシック" charset="0"/>
                <a:cs typeface="Calibri" pitchFamily="34" charset="0"/>
              </a:rPr>
              <a:t>Μάιος </a:t>
            </a:r>
            <a:r>
              <a:rPr lang="en-US" sz="1200" b="1" baseline="0" dirty="0">
                <a:latin typeface="Calibri" pitchFamily="34" charset="0"/>
                <a:ea typeface="ＭＳ Ｐゴシック" charset="0"/>
                <a:cs typeface="Calibri" pitchFamily="34" charset="0"/>
              </a:rPr>
              <a:t>20</a:t>
            </a:r>
            <a:r>
              <a:rPr lang="el-GR" sz="1200" b="1" baseline="0" dirty="0">
                <a:latin typeface="Calibri" pitchFamily="34" charset="0"/>
                <a:ea typeface="ＭＳ Ｐゴシック" charset="0"/>
                <a:cs typeface="Calibri" pitchFamily="34" charset="0"/>
              </a:rPr>
              <a:t>24</a:t>
            </a:r>
            <a:endParaRPr lang="el-GR" sz="1200" b="1" dirty="0">
              <a:latin typeface="Calibri" pitchFamily="34" charset="0"/>
              <a:ea typeface="ＭＳ Ｐゴシック" charset="0"/>
              <a:cs typeface="Calibri" pitchFamily="34" charset="0"/>
            </a:endParaRPr>
          </a:p>
        </p:txBody>
      </p:sp>
      <p:sp>
        <p:nvSpPr>
          <p:cNvPr id="1109" name="Text Box 85"/>
          <p:cNvSpPr txBox="1">
            <a:spLocks noChangeArrowheads="1"/>
          </p:cNvSpPr>
          <p:nvPr userDrawn="1"/>
        </p:nvSpPr>
        <p:spPr bwMode="auto">
          <a:xfrm>
            <a:off x="5238366" y="6537223"/>
            <a:ext cx="279001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l-GR" sz="1200" b="1" dirty="0">
                <a:latin typeface="Calibri" pitchFamily="34" charset="0"/>
                <a:ea typeface="ＭＳ Ｐゴシック" charset="0"/>
                <a:cs typeface="Calibri" pitchFamily="34" charset="0"/>
              </a:rPr>
              <a:t>Παρουσίαση Κύκλου ΜΜ Παραγωγής</a:t>
            </a:r>
          </a:p>
        </p:txBody>
      </p:sp>
      <p:sp>
        <p:nvSpPr>
          <p:cNvPr id="44" name="Oval 80"/>
          <p:cNvSpPr>
            <a:spLocks noChangeArrowheads="1"/>
          </p:cNvSpPr>
          <p:nvPr userDrawn="1"/>
        </p:nvSpPr>
        <p:spPr bwMode="auto">
          <a:xfrm>
            <a:off x="107504" y="6603491"/>
            <a:ext cx="144462" cy="14446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>
              <a:latin typeface="Calibri" pitchFamily="34" charset="0"/>
              <a:ea typeface="ＭＳ Ｐゴシック" charset="0"/>
              <a:cs typeface="Calibri" pitchFamily="34" charset="0"/>
            </a:endParaRPr>
          </a:p>
        </p:txBody>
      </p:sp>
      <p:sp>
        <p:nvSpPr>
          <p:cNvPr id="45" name="Text Box 81"/>
          <p:cNvSpPr txBox="1">
            <a:spLocks noChangeArrowheads="1"/>
          </p:cNvSpPr>
          <p:nvPr userDrawn="1"/>
        </p:nvSpPr>
        <p:spPr bwMode="auto">
          <a:xfrm>
            <a:off x="251520" y="6537223"/>
            <a:ext cx="157972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latin typeface="Calibri" pitchFamily="34" charset="0"/>
                <a:ea typeface="ＭＳ Ｐゴシック" charset="0"/>
                <a:cs typeface="Calibri" pitchFamily="34" charset="0"/>
              </a:rPr>
              <a:t>http://simor.ntua.gr/</a:t>
            </a:r>
            <a:r>
              <a:rPr lang="el-GR" sz="1200" b="1" dirty="0">
                <a:latin typeface="Calibri" pitchFamily="34" charset="0"/>
                <a:ea typeface="ＭＳ Ｐゴシック" charset="0"/>
                <a:cs typeface="Calibri" pitchFamily="34" charset="0"/>
              </a:rPr>
              <a:t> 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="" xmlns:a16="http://schemas.microsoft.com/office/drawing/2014/main" id="{E0ED5579-15FB-449B-8F1F-744D457DD8E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8638" y="6525344"/>
            <a:ext cx="280095" cy="2771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8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 spd="slow">
    <p:pull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svg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5" Type="http://schemas.openxmlformats.org/officeDocument/2006/relationships/image" Target="../media/image31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28.png"/><Relationship Id="rId14" Type="http://schemas.openxmlformats.org/officeDocument/2006/relationships/image" Target="../media/image3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tmp"/><Relationship Id="rId5" Type="http://schemas.openxmlformats.org/officeDocument/2006/relationships/image" Target="../media/image33.png"/><Relationship Id="rId4" Type="http://schemas.openxmlformats.org/officeDocument/2006/relationships/hyperlink" Target="http://www.mech.ntua.gr/gr/sections/tbd-e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company-factory-production-186980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s://pixabay.com/photos/logistics-truck-container-plane-3382013/" TargetMode="Externa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company-factory-production-186980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s://pixabay.com/photos/logistics-truck-container-plane-3382013/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logistics-truck-frachtschiff-group-3125136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ixabay.com/illustrations/pay-digit-number-fill-count-mass-1036469/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://www.tobiasclarsson.com/2009/08/implementation-of-open-innovation-practices-in-swedish-manufacturing-industry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hyperlink" Target="http://www.protagon.gr/epikairotita/oi-agnwstes-agwnies-o-oriakos-sxediasmos-to-dna-tou-ergou-4637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industrial-security-logistic-1636390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3609D70-A0C2-45BD-94EB-A643AEE3972B}"/>
              </a:ext>
            </a:extLst>
          </p:cNvPr>
          <p:cNvSpPr/>
          <p:nvPr/>
        </p:nvSpPr>
        <p:spPr>
          <a:xfrm>
            <a:off x="-15875" y="6237312"/>
            <a:ext cx="9159875" cy="62068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4221088"/>
            <a:ext cx="7772400" cy="936103"/>
          </a:xfrm>
        </p:spPr>
        <p:txBody>
          <a:bodyPr/>
          <a:lstStyle/>
          <a:p>
            <a:r>
              <a:rPr lang="el-GR" sz="2800" dirty="0"/>
              <a:t>Κύκλος Σπουδών: </a:t>
            </a:r>
            <a:br>
              <a:rPr lang="el-GR" sz="2800" dirty="0"/>
            </a:br>
            <a:r>
              <a:rPr lang="el-GR" sz="2800" dirty="0"/>
              <a:t>Μηχανολόγου Μηχανικού Παραγωγής</a:t>
            </a:r>
            <a:endParaRPr lang="en-GB" sz="2800" dirty="0"/>
          </a:p>
        </p:txBody>
      </p:sp>
      <p:sp>
        <p:nvSpPr>
          <p:cNvPr id="2" name="Rectangle 1"/>
          <p:cNvSpPr/>
          <p:nvPr/>
        </p:nvSpPr>
        <p:spPr>
          <a:xfrm>
            <a:off x="448188" y="184283"/>
            <a:ext cx="7920880" cy="113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  <a:spcAft>
                <a:spcPts val="600"/>
              </a:spcAft>
            </a:pPr>
            <a:r>
              <a:rPr lang="el-GR" sz="3600" b="1" dirty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Calibri" pitchFamily="34" charset="0"/>
              </a:rPr>
              <a:t>Εθνικό Μετσόβιο Πολυτεχνείο</a:t>
            </a:r>
          </a:p>
          <a:p>
            <a:pPr algn="r">
              <a:lnSpc>
                <a:spcPct val="80000"/>
              </a:lnSpc>
              <a:spcAft>
                <a:spcPts val="600"/>
              </a:spcAft>
            </a:pPr>
            <a:endParaRPr lang="el-GR" sz="800" b="1" dirty="0">
              <a:solidFill>
                <a:schemeClr val="tx2"/>
              </a:solidFill>
              <a:latin typeface="Calibri" pitchFamily="34" charset="0"/>
              <a:ea typeface="Verdana" pitchFamily="34" charset="0"/>
              <a:cs typeface="Calibri" pitchFamily="34" charset="0"/>
            </a:endParaRPr>
          </a:p>
          <a:p>
            <a:pPr algn="r">
              <a:lnSpc>
                <a:spcPct val="80000"/>
              </a:lnSpc>
              <a:spcAft>
                <a:spcPts val="600"/>
              </a:spcAft>
            </a:pPr>
            <a:r>
              <a:rPr lang="el-GR" sz="2800" b="1" dirty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Calibri" pitchFamily="34" charset="0"/>
              </a:rPr>
              <a:t>Σχολή Μηχανολόγων Μηχανικών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DB227EF-6429-427B-8D25-CCE19FAEC18E}"/>
              </a:ext>
            </a:extLst>
          </p:cNvPr>
          <p:cNvSpPr/>
          <p:nvPr/>
        </p:nvSpPr>
        <p:spPr>
          <a:xfrm>
            <a:off x="1120601" y="5685114"/>
            <a:ext cx="732980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/>
              <a:t>Παρουσίαση: </a:t>
            </a: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Δημήτρης</a:t>
            </a:r>
            <a:r>
              <a:rPr lang="en-GB" altLang="en-US" sz="1800" b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Ναθαναήλ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Αν. Καθηγητής Εργονομίας και Σχεδιασμού Γνωστικών Συστημάτων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Σχολή Μηχανολόγων Μηχανικών ΕΜΠ 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="" xmlns:a16="http://schemas.microsoft.com/office/drawing/2014/main" id="{691665E0-BF96-45F9-92B5-8A2DB99B8D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476" y="128376"/>
            <a:ext cx="1181180" cy="11688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6B68429-9617-4049-B91A-42983D08BA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1556792"/>
            <a:ext cx="4449561" cy="250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14970"/>
      </p:ext>
    </p:extLst>
  </p:cSld>
  <p:clrMapOvr>
    <a:masterClrMapping/>
  </p:clrMapOvr>
  <p:transition spd="slow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790E0E0F-1BFF-4CA7-9163-4639E39C9B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223" y="5097694"/>
            <a:ext cx="2126925" cy="1473358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01520" y="0"/>
            <a:ext cx="3378392" cy="978584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 smtClean="0"/>
              <a:t>Τέλος, περνάμε </a:t>
            </a:r>
            <a:r>
              <a:rPr lang="el-GR" dirty="0"/>
              <a:t>καλά…</a:t>
            </a:r>
            <a:endParaRPr lang="en-US" dirty="0"/>
          </a:p>
        </p:txBody>
      </p:sp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B77FCAC6-294C-4054-A85E-53899F5A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4779" y="5097694"/>
            <a:ext cx="2211233" cy="1473358"/>
          </a:xfrm>
          <a:prstGeom prst="rect">
            <a:avLst/>
          </a:prstGeom>
        </p:spPr>
      </p:pic>
      <p:pic>
        <p:nvPicPr>
          <p:cNvPr id="30" name="Picture 4" descr="160513 SNFCC visit">
            <a:extLst>
              <a:ext uri="{FF2B5EF4-FFF2-40B4-BE49-F238E27FC236}">
                <a16:creationId xmlns="" xmlns:a16="http://schemas.microsoft.com/office/drawing/2014/main" id="{40CC3EEA-169F-4FD4-8D1C-673FF49862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4183" y="2850214"/>
            <a:ext cx="2310944" cy="152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>
            <a:extLst>
              <a:ext uri="{FF2B5EF4-FFF2-40B4-BE49-F238E27FC236}">
                <a16:creationId xmlns="" xmlns:a16="http://schemas.microsoft.com/office/drawing/2014/main" id="{CE9CBA37-7F73-4377-8085-0B76C8ED6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407" y="4649953"/>
            <a:ext cx="2310944" cy="173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 descr="A group of people posing for a photo&#10;&#10;Description automatically generated">
            <a:extLst>
              <a:ext uri="{FF2B5EF4-FFF2-40B4-BE49-F238E27FC236}">
                <a16:creationId xmlns="" xmlns:a16="http://schemas.microsoft.com/office/drawing/2014/main" id="{E17CF82F-238D-4B48-956D-966267C477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4779" y="3488405"/>
            <a:ext cx="2211233" cy="1658424"/>
          </a:xfrm>
          <a:prstGeom prst="rect">
            <a:avLst/>
          </a:prstGeom>
        </p:spPr>
      </p:pic>
      <p:pic>
        <p:nvPicPr>
          <p:cNvPr id="33" name="Picture 32" descr="A group of people standing in front of a store&#10;&#10;Description automatically generated">
            <a:extLst>
              <a:ext uri="{FF2B5EF4-FFF2-40B4-BE49-F238E27FC236}">
                <a16:creationId xmlns="" xmlns:a16="http://schemas.microsoft.com/office/drawing/2014/main" id="{43537AAA-9C6B-4E3C-B6FA-5953E02C03C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6012" y="3488405"/>
            <a:ext cx="2079136" cy="172400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5695A9F4-63A8-4169-B667-585F37AFDD1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4779" y="511046"/>
            <a:ext cx="4290369" cy="2852640"/>
          </a:xfrm>
          <a:prstGeom prst="rect">
            <a:avLst/>
          </a:prstGeom>
        </p:spPr>
      </p:pic>
      <p:pic>
        <p:nvPicPr>
          <p:cNvPr id="4" name="Picture 3" descr="A picture containing person, indoor, miller&#10;&#10;Description automatically generated">
            <a:extLst>
              <a:ext uri="{FF2B5EF4-FFF2-40B4-BE49-F238E27FC236}">
                <a16:creationId xmlns="" xmlns:a16="http://schemas.microsoft.com/office/drawing/2014/main" id="{FD2C7BC3-A69F-4C4D-AF31-7024BCBBE1D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042992"/>
            <a:ext cx="2305535" cy="153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9090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1564852" cy="64633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sz="3600" b="1" dirty="0">
                <a:solidFill>
                  <a:schemeClr val="tx2"/>
                </a:solidFill>
                <a:latin typeface="+mj-lt"/>
              </a:rPr>
              <a:t>Alumni</a:t>
            </a:r>
            <a:endParaRPr lang="en-US" sz="28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25" name="Graphic 24" descr="Bank outline">
            <a:extLst>
              <a:ext uri="{FF2B5EF4-FFF2-40B4-BE49-F238E27FC236}">
                <a16:creationId xmlns="" xmlns:a16="http://schemas.microsoft.com/office/drawing/2014/main" id="{AD5898A7-42F9-4A44-9E29-4F817F1CEE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2426" y="2308892"/>
            <a:ext cx="1440000" cy="1440000"/>
          </a:xfrm>
          <a:prstGeom prst="rect">
            <a:avLst/>
          </a:prstGeom>
        </p:spPr>
      </p:pic>
      <p:pic>
        <p:nvPicPr>
          <p:cNvPr id="27" name="Graphic 26" descr="Meeting outline">
            <a:extLst>
              <a:ext uri="{FF2B5EF4-FFF2-40B4-BE49-F238E27FC236}">
                <a16:creationId xmlns="" xmlns:a16="http://schemas.microsoft.com/office/drawing/2014/main" id="{E6D6816B-6C1F-426B-BE42-FEA8E0CA99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7704" y="546713"/>
            <a:ext cx="1440000" cy="1440000"/>
          </a:xfrm>
          <a:prstGeom prst="rect">
            <a:avLst/>
          </a:prstGeom>
        </p:spPr>
      </p:pic>
      <p:pic>
        <p:nvPicPr>
          <p:cNvPr id="38" name="Graphic 37" descr="Wallet outline">
            <a:extLst>
              <a:ext uri="{FF2B5EF4-FFF2-40B4-BE49-F238E27FC236}">
                <a16:creationId xmlns="" xmlns:a16="http://schemas.microsoft.com/office/drawing/2014/main" id="{08C5B8DB-C60B-4873-890C-3BFE0EE21E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76056" y="679621"/>
            <a:ext cx="1440000" cy="1440000"/>
          </a:xfrm>
          <a:prstGeom prst="rect">
            <a:avLst/>
          </a:prstGeom>
        </p:spPr>
      </p:pic>
      <p:pic>
        <p:nvPicPr>
          <p:cNvPr id="40" name="Graphic 39" descr="Truck outline">
            <a:extLst>
              <a:ext uri="{FF2B5EF4-FFF2-40B4-BE49-F238E27FC236}">
                <a16:creationId xmlns="" xmlns:a16="http://schemas.microsoft.com/office/drawing/2014/main" id="{54BCBFAA-04B3-4AA6-B280-46CBD7FE93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99025" y="2560136"/>
            <a:ext cx="1440000" cy="1440000"/>
          </a:xfrm>
          <a:prstGeom prst="rect">
            <a:avLst/>
          </a:prstGeom>
        </p:spPr>
      </p:pic>
      <p:pic>
        <p:nvPicPr>
          <p:cNvPr id="42" name="Graphic 41" descr="Open hand with plant outline">
            <a:extLst>
              <a:ext uri="{FF2B5EF4-FFF2-40B4-BE49-F238E27FC236}">
                <a16:creationId xmlns="" xmlns:a16="http://schemas.microsoft.com/office/drawing/2014/main" id="{7C2C94A3-227A-4046-9B4E-6C2231A5A7F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90474" y="4437192"/>
            <a:ext cx="1440000" cy="1440000"/>
          </a:xfrm>
          <a:prstGeom prst="rect">
            <a:avLst/>
          </a:prstGeom>
        </p:spPr>
      </p:pic>
      <p:pic>
        <p:nvPicPr>
          <p:cNvPr id="44" name="Graphic 43" descr="Fluorescent Light Blub outline">
            <a:extLst>
              <a:ext uri="{FF2B5EF4-FFF2-40B4-BE49-F238E27FC236}">
                <a16:creationId xmlns="" xmlns:a16="http://schemas.microsoft.com/office/drawing/2014/main" id="{7074DC6C-EE15-4B29-85AB-08172137B90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018673" y="5142692"/>
            <a:ext cx="1440000" cy="1440000"/>
          </a:xfrm>
          <a:prstGeom prst="rect">
            <a:avLst/>
          </a:prstGeom>
        </p:spPr>
      </p:pic>
      <p:pic>
        <p:nvPicPr>
          <p:cNvPr id="46" name="Graphic 45" descr="Production outline">
            <a:extLst>
              <a:ext uri="{FF2B5EF4-FFF2-40B4-BE49-F238E27FC236}">
                <a16:creationId xmlns="" xmlns:a16="http://schemas.microsoft.com/office/drawing/2014/main" id="{5F0004CF-E3D2-410E-B98F-01B36E3FEBF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615578" y="4437192"/>
            <a:ext cx="1440000" cy="144000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982BF38D-BEA2-4A08-B660-DE681A5553A5}"/>
              </a:ext>
            </a:extLst>
          </p:cNvPr>
          <p:cNvSpPr/>
          <p:nvPr/>
        </p:nvSpPr>
        <p:spPr>
          <a:xfrm>
            <a:off x="2786479" y="2464061"/>
            <a:ext cx="357104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l-GR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Μηχανολόγος</a:t>
            </a:r>
          </a:p>
          <a:p>
            <a:pPr algn="ctr"/>
            <a:r>
              <a:rPr lang="el-GR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Μηχανικός</a:t>
            </a:r>
          </a:p>
          <a:p>
            <a:pPr algn="ctr"/>
            <a:r>
              <a:rPr lang="el-GR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Παραγωγής</a:t>
            </a:r>
            <a:endParaRPr lang="en-US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32557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altLang="en-US" dirty="0"/>
              <a:t>Ερωτήσεις - Συζήτηση</a:t>
            </a:r>
          </a:p>
        </p:txBody>
      </p:sp>
      <p:pic>
        <p:nvPicPr>
          <p:cNvPr id="63491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" y="1178719"/>
            <a:ext cx="91440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Rectangle 1"/>
          <p:cNvSpPr>
            <a:spLocks noChangeArrowheads="1"/>
          </p:cNvSpPr>
          <p:nvPr/>
        </p:nvSpPr>
        <p:spPr bwMode="auto">
          <a:xfrm>
            <a:off x="2195736" y="2636912"/>
            <a:ext cx="683604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2000" b="1" dirty="0">
                <a:latin typeface="Arial" panose="020B0604020202020204" pitchFamily="34" charset="0"/>
              </a:rPr>
              <a:t>Εθνικό Μετσόβιο Πολυτεχνείο</a:t>
            </a:r>
            <a:endParaRPr lang="en-GB" altLang="en-US" sz="20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0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latin typeface="Arial" panose="020B0604020202020204" pitchFamily="34" charset="0"/>
              </a:rPr>
              <a:t>Σχολή Μηχανολόγων Μηχανικών</a:t>
            </a:r>
            <a:endParaRPr lang="en-GB" altLang="en-US" sz="1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l-GR" altLang="en-US" sz="1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latin typeface="Arial" panose="020B0604020202020204" pitchFamily="34" charset="0"/>
              </a:rPr>
              <a:t>Τομέας Βιομηχανικής Διοίκησης &amp; Επιχειρησιακής Έρευνας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dirty="0">
                <a:latin typeface="Arial" panose="020B0604020202020204" pitchFamily="34" charset="0"/>
                <a:hlinkClick r:id="rId4"/>
              </a:rPr>
              <a:t>http://www.mech.ntua.gr/gr/sections/tbd-ee</a:t>
            </a:r>
            <a:r>
              <a:rPr lang="en-GB" altLang="en-US" sz="1600" b="1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6349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" y="2276872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CB22B65D-4FAB-4BE7-913F-DE46C1B42F3E}"/>
              </a:ext>
            </a:extLst>
          </p:cNvPr>
          <p:cNvSpPr/>
          <p:nvPr/>
        </p:nvSpPr>
        <p:spPr>
          <a:xfrm>
            <a:off x="-15875" y="6237312"/>
            <a:ext cx="9159875" cy="62068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71142CA-68CC-4637-829B-308ECB1120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444" y="4639040"/>
            <a:ext cx="1514486" cy="150019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3A4250FA-1B71-4B5B-A6B7-CC49A6005658}"/>
              </a:ext>
            </a:extLst>
          </p:cNvPr>
          <p:cNvSpPr/>
          <p:nvPr/>
        </p:nvSpPr>
        <p:spPr>
          <a:xfrm>
            <a:off x="1562671" y="5685114"/>
            <a:ext cx="732980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 smtClean="0"/>
              <a:t>Παρουσίαση</a:t>
            </a:r>
            <a:r>
              <a:rPr lang="el-GR" altLang="en-US" sz="1800" b="1" dirty="0"/>
              <a:t>: </a:t>
            </a: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Δημήτρης</a:t>
            </a:r>
            <a:r>
              <a:rPr lang="en-GB" altLang="en-US" sz="1800" b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Ναθαναήλ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Αν. Καθηγητής Εργονομίας και Σχεδιασμού Γνωστικών Συστημάτων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el-GR" altLang="en-US" sz="1800" b="1" dirty="0">
                <a:solidFill>
                  <a:schemeClr val="bg1">
                    <a:lumMod val="65000"/>
                  </a:schemeClr>
                </a:solidFill>
              </a:rPr>
              <a:t>Σχολή Μηχανολόγων Μηχανικών ΕΜΠ </a:t>
            </a:r>
          </a:p>
        </p:txBody>
      </p:sp>
    </p:spTree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02EE02F1-A8DE-4339-8572-AAD83EABAF2E}"/>
              </a:ext>
            </a:extLst>
          </p:cNvPr>
          <p:cNvSpPr/>
          <p:nvPr/>
        </p:nvSpPr>
        <p:spPr>
          <a:xfrm>
            <a:off x="160996" y="3433584"/>
            <a:ext cx="39069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1000" dirty="0">
                <a:hlinkClick r:id="rId3"/>
              </a:rPr>
              <a:t>https://pixabay.com/photos/company-factory-production-186980/</a:t>
            </a:r>
            <a:endParaRPr lang="en-GB" sz="1000" dirty="0"/>
          </a:p>
        </p:txBody>
      </p:sp>
      <p:pic>
        <p:nvPicPr>
          <p:cNvPr id="18" name="Picture 2" descr="Company, Factory, Production, Machine Production Line">
            <a:extLst>
              <a:ext uri="{FF2B5EF4-FFF2-40B4-BE49-F238E27FC236}">
                <a16:creationId xmlns="" xmlns:a16="http://schemas.microsoft.com/office/drawing/2014/main" id="{0E985B75-1A5C-4A3F-A1D9-0D6B116E9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82" y="879980"/>
            <a:ext cx="3389310" cy="254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C3CDF64B-7AC9-4C92-A68C-C21F8C91760C}"/>
              </a:ext>
            </a:extLst>
          </p:cNvPr>
          <p:cNvSpPr/>
          <p:nvPr/>
        </p:nvSpPr>
        <p:spPr>
          <a:xfrm>
            <a:off x="478086" y="6272764"/>
            <a:ext cx="38111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5"/>
              </a:rPr>
              <a:t>https://pixabay.com/photos/logistics-truck-container-plane-3382013/</a:t>
            </a:r>
            <a:endParaRPr lang="en-GB" sz="1000" dirty="0"/>
          </a:p>
        </p:txBody>
      </p:sp>
      <p:pic>
        <p:nvPicPr>
          <p:cNvPr id="21" name="Picture 2" descr="Logistics, Truck, Container, Plane, Shipping, Supply">
            <a:extLst>
              <a:ext uri="{FF2B5EF4-FFF2-40B4-BE49-F238E27FC236}">
                <a16:creationId xmlns="" xmlns:a16="http://schemas.microsoft.com/office/drawing/2014/main" id="{509ED0AB-FBA2-49D2-9F34-35D1E60BF6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83" y="3821031"/>
            <a:ext cx="3389310" cy="238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 smtClean="0"/>
              <a:t>Τι κάνει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638546" y="1383154"/>
            <a:ext cx="396044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l-GR" sz="1600" dirty="0" smtClean="0"/>
              <a:t>Μελετά συστήματα μηχανών – ανθρώπων - αλγορίθμων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l-GR" sz="1600" dirty="0" smtClean="0"/>
              <a:t>Συνδικάζει γνώσεις μηχανικής &amp; </a:t>
            </a:r>
            <a:r>
              <a:rPr lang="en-US" sz="1600" dirty="0" smtClean="0"/>
              <a:t>management</a:t>
            </a:r>
            <a:endParaRPr lang="el-GR" sz="1600" dirty="0" smtClean="0"/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l-GR" sz="1600" dirty="0" smtClean="0"/>
              <a:t>Επικεντρώνει στην επιχειρηματικότητα - καινοτομία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l-GR" sz="1600" dirty="0" smtClean="0"/>
              <a:t>Έχει ευρύ πεδίο απασχόλησης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l-GR" sz="1600" dirty="0" smtClean="0"/>
              <a:t>Βιομηχανία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l-GR" sz="1600" dirty="0" smtClean="0"/>
              <a:t>Μεταφορές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l-GR" sz="1600" dirty="0" smtClean="0"/>
              <a:t>Υπηρεσίες / Εμπόριο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l-GR" sz="1600" dirty="0" smtClean="0"/>
              <a:t>Συμβουλευτική</a:t>
            </a:r>
            <a:endParaRPr lang="el-GR" sz="1600" dirty="0"/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3228012211"/>
      </p:ext>
    </p:extLst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55641" y="0"/>
            <a:ext cx="7159781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Πώς βλέπει το ποτήρι ο μηχανικός παραγωγής;</a:t>
            </a:r>
            <a:endParaRPr lang="en-US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 smtClean="0"/>
              <a:t>Που </a:t>
            </a:r>
            <a:r>
              <a:rPr lang="el-GR" dirty="0"/>
              <a:t>επικεντρώνει ο Μηχαν. Μηχ. Παραγωγής;</a:t>
            </a:r>
            <a:endParaRPr lang="en-US" dirty="0"/>
          </a:p>
        </p:txBody>
      </p:sp>
      <p:pic>
        <p:nvPicPr>
          <p:cNvPr id="1026" name="Picture 2" descr="Factory Simulation in FlexS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35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512" y="4653136"/>
            <a:ext cx="64807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/>
              <a:t>Στο σχεδιασμό των βιομηχανικών εγκαταστάσεων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 err="1"/>
              <a:t>Αναλυση</a:t>
            </a:r>
            <a:r>
              <a:rPr lang="el-GR" sz="1200" dirty="0"/>
              <a:t> – </a:t>
            </a:r>
            <a:r>
              <a:rPr lang="el-GR" sz="1200" dirty="0" err="1"/>
              <a:t>μοντελοποιηση</a:t>
            </a:r>
            <a:r>
              <a:rPr lang="el-GR" sz="1200" dirty="0"/>
              <a:t> </a:t>
            </a:r>
            <a:r>
              <a:rPr lang="el-GR" sz="1200" dirty="0" err="1"/>
              <a:t>επιχερησιακών</a:t>
            </a:r>
            <a:r>
              <a:rPr lang="el-GR" sz="1200" dirty="0"/>
              <a:t> λειτουργιών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/>
              <a:t>Προγραμματισμό παραγωγής – </a:t>
            </a:r>
            <a:r>
              <a:rPr lang="el-GR" sz="1200" dirty="0" smtClean="0"/>
              <a:t>διαχείριση </a:t>
            </a:r>
            <a:r>
              <a:rPr lang="el-GR" sz="1200" dirty="0"/>
              <a:t>αποθεμάτων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/>
              <a:t>Πληροφοριακά συστήματα διοίκησης </a:t>
            </a:r>
            <a:r>
              <a:rPr lang="el-GR" sz="1200" dirty="0" smtClean="0"/>
              <a:t>- ERP </a:t>
            </a:r>
            <a:endParaRPr lang="el-GR" sz="1200" dirty="0"/>
          </a:p>
          <a:p>
            <a:endParaRPr lang="el-GR" sz="1200" dirty="0"/>
          </a:p>
        </p:txBody>
      </p:sp>
      <p:sp>
        <p:nvSpPr>
          <p:cNvPr id="4" name="Rectangle 3"/>
          <p:cNvSpPr/>
          <p:nvPr/>
        </p:nvSpPr>
        <p:spPr>
          <a:xfrm>
            <a:off x="4635895" y="465313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 smtClean="0"/>
              <a:t>Μεταφορές - Εφοδιαστική </a:t>
            </a:r>
            <a:r>
              <a:rPr lang="el-GR" sz="1200" dirty="0"/>
              <a:t>Αλυσίδα - </a:t>
            </a:r>
            <a:r>
              <a:rPr lang="el-GR" sz="1200" dirty="0" err="1"/>
              <a:t>Logistics</a:t>
            </a: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/>
              <a:t>Αξιολόγηση επενδύσεων και </a:t>
            </a:r>
            <a:r>
              <a:rPr lang="el-GR" sz="1200" dirty="0" err="1"/>
              <a:t>business</a:t>
            </a:r>
            <a:r>
              <a:rPr lang="el-GR" sz="1200" dirty="0"/>
              <a:t> </a:t>
            </a:r>
            <a:r>
              <a:rPr lang="el-GR" sz="1200" dirty="0" err="1"/>
              <a:t>planning</a:t>
            </a: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/>
              <a:t>Εργονομία – σχεδιασμός </a:t>
            </a:r>
            <a:r>
              <a:rPr lang="el-GR" sz="1200" dirty="0" smtClean="0"/>
              <a:t>θέσεων εργασίας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l-GR" sz="1200" dirty="0" smtClean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l-GR" sz="1200" dirty="0" smtClean="0"/>
              <a:t>Περιβάλλον Ασφάλεια &amp; Υγεία</a:t>
            </a:r>
            <a:endParaRPr lang="el-GR" sz="1200" dirty="0"/>
          </a:p>
        </p:txBody>
      </p:sp>
    </p:spTree>
    <p:extLst>
      <p:ext uri="{BB962C8B-B14F-4D97-AF65-F5344CB8AC3E}">
        <p14:creationId xmlns:p14="http://schemas.microsoft.com/office/powerpoint/2010/main" val="1509981657"/>
      </p:ext>
    </p:extLst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02EE02F1-A8DE-4339-8572-AAD83EABAF2E}"/>
              </a:ext>
            </a:extLst>
          </p:cNvPr>
          <p:cNvSpPr/>
          <p:nvPr/>
        </p:nvSpPr>
        <p:spPr>
          <a:xfrm>
            <a:off x="160996" y="3433584"/>
            <a:ext cx="39069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1000" dirty="0">
                <a:hlinkClick r:id="rId3"/>
              </a:rPr>
              <a:t>https://pixabay.com/photos/company-factory-production-186980/</a:t>
            </a:r>
            <a:endParaRPr lang="en-GB" sz="1000" dirty="0"/>
          </a:p>
        </p:txBody>
      </p:sp>
      <p:pic>
        <p:nvPicPr>
          <p:cNvPr id="18" name="Picture 2" descr="Company, Factory, Production, Machine Production Line">
            <a:extLst>
              <a:ext uri="{FF2B5EF4-FFF2-40B4-BE49-F238E27FC236}">
                <a16:creationId xmlns="" xmlns:a16="http://schemas.microsoft.com/office/drawing/2014/main" id="{0E985B75-1A5C-4A3F-A1D9-0D6B116E9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82" y="879980"/>
            <a:ext cx="3389310" cy="254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C3CDF64B-7AC9-4C92-A68C-C21F8C91760C}"/>
              </a:ext>
            </a:extLst>
          </p:cNvPr>
          <p:cNvSpPr/>
          <p:nvPr/>
        </p:nvSpPr>
        <p:spPr>
          <a:xfrm>
            <a:off x="478086" y="6272764"/>
            <a:ext cx="38111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5"/>
              </a:rPr>
              <a:t>https://pixabay.com/photos/logistics-truck-container-plane-3382013/</a:t>
            </a:r>
            <a:endParaRPr lang="en-GB" sz="1000" dirty="0"/>
          </a:p>
        </p:txBody>
      </p:sp>
      <p:pic>
        <p:nvPicPr>
          <p:cNvPr id="21" name="Picture 2" descr="Logistics, Truck, Container, Plane, Shipping, Supply">
            <a:extLst>
              <a:ext uri="{FF2B5EF4-FFF2-40B4-BE49-F238E27FC236}">
                <a16:creationId xmlns="" xmlns:a16="http://schemas.microsoft.com/office/drawing/2014/main" id="{509ED0AB-FBA2-49D2-9F34-35D1E60BF6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83" y="3821031"/>
            <a:ext cx="3389310" cy="238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 smtClean="0"/>
              <a:t>Η ιδιαιτερότητα του </a:t>
            </a:r>
            <a:r>
              <a:rPr lang="el-GR" dirty="0" err="1" smtClean="0"/>
              <a:t>Μηχαν</a:t>
            </a:r>
            <a:r>
              <a:rPr lang="el-GR" dirty="0"/>
              <a:t>. Μηχ. </a:t>
            </a:r>
            <a:r>
              <a:rPr lang="el-GR" dirty="0" smtClean="0"/>
              <a:t>Παραγωγής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607598" y="1052736"/>
            <a:ext cx="396044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πολύπλευρες πραγματικότητες, </a:t>
            </a:r>
          </a:p>
          <a:p>
            <a:endParaRPr lang="el-GR" sz="1600" dirty="0" smtClean="0"/>
          </a:p>
          <a:p>
            <a:r>
              <a:rPr lang="el-GR" sz="1600" dirty="0" smtClean="0"/>
              <a:t>δυσεπίλυτα </a:t>
            </a:r>
            <a:r>
              <a:rPr lang="el-GR" sz="1600" dirty="0"/>
              <a:t>προβλήματα, </a:t>
            </a:r>
            <a:endParaRPr lang="el-GR" sz="1600" dirty="0" smtClean="0"/>
          </a:p>
          <a:p>
            <a:endParaRPr lang="el-GR" sz="1600" dirty="0"/>
          </a:p>
          <a:p>
            <a:r>
              <a:rPr lang="el-GR" sz="1600" dirty="0" smtClean="0"/>
              <a:t>δυναμικά εξελισσόμενα περιβάλλοντα,</a:t>
            </a:r>
          </a:p>
          <a:p>
            <a:endParaRPr lang="el-GR" sz="1600" dirty="0" smtClean="0"/>
          </a:p>
          <a:p>
            <a:r>
              <a:rPr lang="el-GR" sz="1600" dirty="0" smtClean="0"/>
              <a:t>Συχνά όχι ενιαία </a:t>
            </a:r>
            <a:r>
              <a:rPr lang="el-GR" sz="1600" dirty="0"/>
              <a:t>λύση</a:t>
            </a:r>
            <a:r>
              <a:rPr lang="el-GR" sz="1600" dirty="0" smtClean="0"/>
              <a:t>,</a:t>
            </a:r>
          </a:p>
          <a:p>
            <a:endParaRPr lang="el-GR" sz="1600" dirty="0"/>
          </a:p>
          <a:p>
            <a:r>
              <a:rPr lang="el-GR" sz="1600" dirty="0" smtClean="0"/>
              <a:t>Απαιτείται:</a:t>
            </a:r>
          </a:p>
          <a:p>
            <a:endParaRPr lang="el-GR" sz="1600" dirty="0" smtClean="0"/>
          </a:p>
          <a:p>
            <a:r>
              <a:rPr lang="el-GR" sz="1600" dirty="0" smtClean="0"/>
              <a:t>συνδυασμός μηχανικής και </a:t>
            </a:r>
            <a:r>
              <a:rPr lang="en-US" sz="1600" dirty="0" smtClean="0"/>
              <a:t>management</a:t>
            </a:r>
            <a:endParaRPr lang="el-GR" sz="1600" dirty="0" smtClean="0"/>
          </a:p>
          <a:p>
            <a:endParaRPr lang="el-GR" sz="1600" dirty="0"/>
          </a:p>
          <a:p>
            <a:r>
              <a:rPr lang="el-GR" sz="1600" dirty="0" smtClean="0"/>
              <a:t>γνώσεις από ετερογενείς περιοχές</a:t>
            </a:r>
          </a:p>
          <a:p>
            <a:endParaRPr lang="el-GR" sz="1600" dirty="0" smtClean="0"/>
          </a:p>
          <a:p>
            <a:r>
              <a:rPr lang="el-GR" sz="1600" dirty="0" smtClean="0"/>
              <a:t>Πρακτική προσέγγιση</a:t>
            </a:r>
          </a:p>
          <a:p>
            <a:endParaRPr lang="el-GR" sz="1600" dirty="0"/>
          </a:p>
          <a:p>
            <a:r>
              <a:rPr lang="el-GR" sz="1600" dirty="0" smtClean="0"/>
              <a:t>Έμφαση σε αριθμητικές μεθόδους </a:t>
            </a:r>
          </a:p>
          <a:p>
            <a:endParaRPr lang="el-GR" sz="1600" dirty="0" smtClean="0"/>
          </a:p>
          <a:p>
            <a:r>
              <a:rPr lang="el-GR" sz="1600" dirty="0" smtClean="0"/>
              <a:t>Ανάλυση </a:t>
            </a:r>
            <a:r>
              <a:rPr lang="en-US" sz="1600" dirty="0" smtClean="0"/>
              <a:t>Big-Data, 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4168050980"/>
      </p:ext>
    </p:extLst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lockage of the Suez Canal, March 2021 | Port Economics, Management and  Polic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87" y="1422061"/>
            <a:ext cx="7479628" cy="420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2" name="AutoShape 2" descr="Economic cost of the Baltimore bridge collapse | Brookings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" y="0"/>
            <a:ext cx="9144000" cy="978584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Από τη βελτιστοποίηση του προβλέψιμου στην Ανθεκτικότητα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2A3BB121-AF0D-76FC-44C3-DE139303EAA1}"/>
              </a:ext>
            </a:extLst>
          </p:cNvPr>
          <p:cNvSpPr/>
          <p:nvPr/>
        </p:nvSpPr>
        <p:spPr>
          <a:xfrm>
            <a:off x="531044" y="1422061"/>
            <a:ext cx="4104456" cy="6168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4" y="1052736"/>
            <a:ext cx="9080500" cy="519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527518"/>
      </p:ext>
    </p:extLst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 smtClean="0"/>
              <a:t>Γνώσεις που χρειάζεται Μηχ</a:t>
            </a:r>
            <a:r>
              <a:rPr lang="el-GR" dirty="0"/>
              <a:t>. </a:t>
            </a:r>
            <a:r>
              <a:rPr lang="el-GR" dirty="0" smtClean="0"/>
              <a:t>Παραγωγής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B376B9C4-E8D2-4D78-8B8D-8D38E5AC3958}"/>
              </a:ext>
            </a:extLst>
          </p:cNvPr>
          <p:cNvSpPr txBox="1"/>
          <p:nvPr/>
        </p:nvSpPr>
        <p:spPr>
          <a:xfrm>
            <a:off x="4355976" y="1071481"/>
            <a:ext cx="430663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Επιχειρησιακή Έρευνα / μοντέλα βελτιστοποίησης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Ψηφιακός μετασχηματισμός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Πληροφοριακά </a:t>
            </a:r>
            <a:r>
              <a:rPr lang="el-GR" dirty="0"/>
              <a:t>Συστήματα Διοίκησης στην Παραγωγή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Συστήματα Παραγωγής &amp; Διακίνησης Υλικών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Βάσεις </a:t>
            </a:r>
            <a:r>
              <a:rPr lang="el-GR" dirty="0"/>
              <a:t>Δεδομένων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71532514-0CE9-4A2F-A0D7-D1F01BDAEE3B}"/>
              </a:ext>
            </a:extLst>
          </p:cNvPr>
          <p:cNvSpPr/>
          <p:nvPr/>
        </p:nvSpPr>
        <p:spPr>
          <a:xfrm>
            <a:off x="214855" y="3395195"/>
            <a:ext cx="3997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3"/>
              </a:rPr>
              <a:t>https://pixabay.com/photos/logistics-truck-frachtschiff-group-3125136/</a:t>
            </a:r>
            <a:endParaRPr lang="en-GB" sz="1000" dirty="0"/>
          </a:p>
        </p:txBody>
      </p:sp>
      <p:pic>
        <p:nvPicPr>
          <p:cNvPr id="19" name="Picture 4" descr="Logistics, Truck, Frachtschiff, Group, Transmission">
            <a:extLst>
              <a:ext uri="{FF2B5EF4-FFF2-40B4-BE49-F238E27FC236}">
                <a16:creationId xmlns="" xmlns:a16="http://schemas.microsoft.com/office/drawing/2014/main" id="{B9C84A59-6390-4C4A-AA84-55D8CAD29D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9942" y="879980"/>
            <a:ext cx="3379105" cy="251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599F72A-664F-44D6-8998-64EC35672C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943" y="3764886"/>
            <a:ext cx="3379105" cy="2392287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4D85F54A-1235-4BEF-9C29-9C2F51801A7E}"/>
              </a:ext>
            </a:extLst>
          </p:cNvPr>
          <p:cNvSpPr/>
          <p:nvPr/>
        </p:nvSpPr>
        <p:spPr>
          <a:xfrm>
            <a:off x="117727" y="6157532"/>
            <a:ext cx="409423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6"/>
              </a:rPr>
              <a:t>https://pixabay.com/illustrations/pay-digit-number-fill-count-mass-1036469/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611730801"/>
      </p:ext>
    </p:extLst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538AA54-0B54-4BCE-A4DE-384AC7C248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758" y="3833694"/>
            <a:ext cx="3624186" cy="2411523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951D6FC8-E481-4C23-9ED5-1852CCD9D169}"/>
              </a:ext>
            </a:extLst>
          </p:cNvPr>
          <p:cNvSpPr txBox="1"/>
          <p:nvPr/>
        </p:nvSpPr>
        <p:spPr>
          <a:xfrm>
            <a:off x="4355976" y="923662"/>
            <a:ext cx="430663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Προγραμματισμός </a:t>
            </a:r>
            <a:r>
              <a:rPr lang="el-GR" dirty="0" smtClean="0"/>
              <a:t>&amp; </a:t>
            </a:r>
            <a:r>
              <a:rPr lang="el-GR" dirty="0"/>
              <a:t>Διοίκηση </a:t>
            </a:r>
            <a:r>
              <a:rPr lang="el-GR" dirty="0" smtClean="0"/>
              <a:t>Έργων,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Διοίκηση Ποιότητας</a:t>
            </a:r>
          </a:p>
          <a:p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/>
              <a:t>Διαχείριση Ενέργειας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Βιωσιμότητα / Κυκλική </a:t>
            </a:r>
            <a:r>
              <a:rPr lang="el-GR" dirty="0"/>
              <a:t>Οικονομία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FF8D449-D01C-4BD6-B488-FEDADFAB15B1}"/>
              </a:ext>
            </a:extLst>
          </p:cNvPr>
          <p:cNvSpPr/>
          <p:nvPr/>
        </p:nvSpPr>
        <p:spPr>
          <a:xfrm>
            <a:off x="160996" y="3433584"/>
            <a:ext cx="39069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1000" dirty="0">
                <a:hlinkClick r:id="rId4"/>
              </a:rPr>
              <a:t>http://www.protagon.gr/epikairotita/oi-agnwstes-agwnies-o-oriakos-sxediasmos-to-dna-tou-ergou-46373</a:t>
            </a:r>
            <a:r>
              <a:rPr lang="el-GR" sz="1000" dirty="0"/>
              <a:t> </a:t>
            </a:r>
            <a:endParaRPr lang="en-GB" sz="10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2B8882D-16AB-48B3-A779-6A7CE40CE2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242" y="913588"/>
            <a:ext cx="3814702" cy="254437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DA6963D4-AB12-4860-9412-D1B408DF8A65}"/>
              </a:ext>
            </a:extLst>
          </p:cNvPr>
          <p:cNvSpPr/>
          <p:nvPr/>
        </p:nvSpPr>
        <p:spPr>
          <a:xfrm>
            <a:off x="253242" y="6184463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7"/>
              </a:rPr>
              <a:t>http://www.tobiasclarsson.com/2009/08/implementation-of-open-innovation-practices-in-swedish-manufacturing-industry/</a:t>
            </a:r>
            <a:r>
              <a:rPr lang="en-GB" sz="800" dirty="0"/>
              <a:t> </a:t>
            </a:r>
            <a:endParaRPr lang="en-GB" sz="1000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Γνώσεις που χρειάζεται Μηχ. Παραγωγής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260449"/>
      </p:ext>
    </p:extLst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C72481A3-6534-46E7-8060-D659C284F860}"/>
              </a:ext>
            </a:extLst>
          </p:cNvPr>
          <p:cNvSpPr txBox="1"/>
          <p:nvPr/>
        </p:nvSpPr>
        <p:spPr>
          <a:xfrm>
            <a:off x="4339952" y="1268760"/>
            <a:ext cx="43066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Περιβάλλον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Ασφάλεια </a:t>
            </a:r>
            <a:r>
              <a:rPr lang="el-GR" dirty="0"/>
              <a:t>&amp; </a:t>
            </a:r>
            <a:r>
              <a:rPr lang="el-GR" dirty="0" smtClean="0"/>
              <a:t>Υγεία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smtClean="0"/>
              <a:t>Εργονομία</a:t>
            </a: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 err="1" smtClean="0"/>
              <a:t>Διάδραση</a:t>
            </a:r>
            <a:r>
              <a:rPr lang="el-GR" dirty="0" smtClean="0"/>
              <a:t> </a:t>
            </a:r>
            <a:r>
              <a:rPr lang="el-GR" dirty="0"/>
              <a:t>Ανθρώπου -Μηχανής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/>
          </a:p>
        </p:txBody>
      </p:sp>
      <p:sp>
        <p:nvSpPr>
          <p:cNvPr id="10" name="Rectangle 9"/>
          <p:cNvSpPr/>
          <p:nvPr/>
        </p:nvSpPr>
        <p:spPr>
          <a:xfrm>
            <a:off x="367319" y="3308367"/>
            <a:ext cx="37536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source: </a:t>
            </a:r>
            <a:r>
              <a:rPr lang="en-GB" sz="800" dirty="0">
                <a:hlinkClick r:id="rId3"/>
              </a:rPr>
              <a:t>https://pixabay.com/photos/industrial-security-logistic-1636390/</a:t>
            </a:r>
            <a:endParaRPr lang="en-GB" sz="1000" dirty="0"/>
          </a:p>
        </p:txBody>
      </p:sp>
      <p:pic>
        <p:nvPicPr>
          <p:cNvPr id="1036" name="Picture 12" descr="Industrial, Security, Logistic">
            <a:extLst>
              <a:ext uri="{FF2B5EF4-FFF2-40B4-BE49-F238E27FC236}">
                <a16:creationId xmlns="" xmlns:a16="http://schemas.microsoft.com/office/drawing/2014/main" id="{F3E5B19A-C764-48B2-A853-2B46DD294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319" y="844612"/>
            <a:ext cx="3708713" cy="248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">
            <a:extLst>
              <a:ext uri="{FF2B5EF4-FFF2-40B4-BE49-F238E27FC236}">
                <a16:creationId xmlns="" xmlns:a16="http://schemas.microsoft.com/office/drawing/2014/main" id="{93EF6AE8-6799-4873-8E96-1DA05A76A00B}"/>
              </a:ext>
            </a:extLst>
          </p:cNvPr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" y="0"/>
            <a:ext cx="9144000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Γνώσεις που χρειάζεται Μηχ. Παραγωγής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27277B7-6707-10FD-9AB4-A55FFCE6FBF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3226"/>
          <a:stretch/>
        </p:blipFill>
        <p:spPr>
          <a:xfrm>
            <a:off x="367319" y="3554588"/>
            <a:ext cx="3708713" cy="272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631783"/>
      </p:ext>
    </p:extLst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46893" y="0"/>
            <a:ext cx="5671873" cy="60925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dirty="0"/>
              <a:t>Που είναι ο </a:t>
            </a:r>
            <a:r>
              <a:rPr lang="el-GR" dirty="0" err="1"/>
              <a:t>Μηχαν</a:t>
            </a:r>
            <a:r>
              <a:rPr lang="el-GR" dirty="0"/>
              <a:t>. Μηχ. Παραγωγής;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6198564" cy="3944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" y="0"/>
            <a:ext cx="9144000" cy="978584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118800" bIns="118800">
            <a:spAutoFit/>
          </a:bodyPr>
          <a:lstStyle>
            <a:defPPr>
              <a:defRPr lang="el-GR"/>
            </a:defPPr>
            <a:lvl1pPr algn="ctr" eaLnBrk="1" hangingPunct="1">
              <a:spcBef>
                <a:spcPct val="30000"/>
              </a:spcBef>
              <a:spcAft>
                <a:spcPct val="30000"/>
              </a:spcAft>
              <a:buFontTx/>
              <a:buNone/>
              <a:defRPr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r>
              <a:rPr lang="el-GR" altLang="el-GR" dirty="0"/>
              <a:t>Οικονομική απόδοση, </a:t>
            </a:r>
            <a:r>
              <a:rPr lang="el-GR" altLang="el-GR" dirty="0" smtClean="0"/>
              <a:t>βιωσιμότητα, περιβαλλοντική και κοινωνική </a:t>
            </a:r>
            <a:r>
              <a:rPr lang="el-GR" altLang="el-GR" dirty="0"/>
              <a:t>ευθύνη </a:t>
            </a:r>
          </a:p>
        </p:txBody>
      </p:sp>
    </p:spTree>
    <p:extLst>
      <p:ext uri="{BB962C8B-B14F-4D97-AF65-F5344CB8AC3E}">
        <p14:creationId xmlns:p14="http://schemas.microsoft.com/office/powerpoint/2010/main" val="1377204853"/>
      </p:ext>
    </p:extLst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0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15741</TotalTime>
  <Words>487</Words>
  <Application>Microsoft Office PowerPoint</Application>
  <PresentationFormat>On-screen Show (4:3)</PresentationFormat>
  <Paragraphs>136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Κύκλος Σπουδών:  Μηχανολόγου Μηχανικού Παραγωγής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Konstantinos</dc:creator>
  <cp:lastModifiedBy>Dimitris Nathanael</cp:lastModifiedBy>
  <cp:revision>626</cp:revision>
  <dcterms:created xsi:type="dcterms:W3CDTF">2007-01-12T07:23:59Z</dcterms:created>
  <dcterms:modified xsi:type="dcterms:W3CDTF">2024-05-30T11:38:56Z</dcterms:modified>
</cp:coreProperties>
</file>