
<file path=[Content_Types].xml><?xml version="1.0" encoding="utf-8"?>
<Types xmlns="http://schemas.openxmlformats.org/package/2006/content-types">
  <Default Extension="png" ContentType="image/png"/>
  <Default Extension="tmp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63" r:id="rId2"/>
    <p:sldId id="977" r:id="rId3"/>
    <p:sldId id="296" r:id="rId4"/>
    <p:sldId id="972" r:id="rId5"/>
    <p:sldId id="975" r:id="rId6"/>
    <p:sldId id="969" r:id="rId7"/>
    <p:sldId id="973" r:id="rId8"/>
    <p:sldId id="967" r:id="rId9"/>
    <p:sldId id="306" r:id="rId10"/>
    <p:sldId id="974" r:id="rId11"/>
    <p:sldId id="970" r:id="rId12"/>
    <p:sldId id="971" r:id="rId13"/>
    <p:sldId id="293" r:id="rId14"/>
  </p:sldIdLst>
  <p:sldSz cx="9144000" cy="6858000" type="screen4x3"/>
  <p:notesSz cx="6858000" cy="9144000"/>
  <p:defaultTextStyle>
    <a:defPPr>
      <a:defRPr lang="el-G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4319">
          <p15:clr>
            <a:srgbClr val="A4A3A4"/>
          </p15:clr>
        </p15:guide>
        <p15:guide id="2" pos="5623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lena Rokou" initials="ER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FED6"/>
    <a:srgbClr val="990000"/>
    <a:srgbClr val="FED6D7"/>
    <a:srgbClr val="E1F4FF"/>
    <a:srgbClr val="E7E7FF"/>
    <a:srgbClr val="CCECFF"/>
    <a:srgbClr val="99CCFF"/>
    <a:srgbClr val="CCCCFF"/>
    <a:srgbClr val="009A00"/>
    <a:srgbClr val="33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69" autoAdjust="0"/>
    <p:restoredTop sz="81645" autoAdjust="0"/>
  </p:normalViewPr>
  <p:slideViewPr>
    <p:cSldViewPr>
      <p:cViewPr>
        <p:scale>
          <a:sx n="70" d="100"/>
          <a:sy n="70" d="100"/>
        </p:scale>
        <p:origin x="-1896" y="-58"/>
      </p:cViewPr>
      <p:guideLst>
        <p:guide orient="horz" pos="4319"/>
        <p:guide pos="562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98" d="100"/>
        <a:sy n="98" d="100"/>
      </p:scale>
      <p:origin x="0" y="112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l-GR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l-GR" dirty="0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l-GR" noProof="0"/>
              <a:t>Click to edit Master text styles</a:t>
            </a:r>
          </a:p>
          <a:p>
            <a:pPr lvl="1"/>
            <a:r>
              <a:rPr lang="el-GR" noProof="0"/>
              <a:t>Second level</a:t>
            </a:r>
          </a:p>
          <a:p>
            <a:pPr lvl="2"/>
            <a:r>
              <a:rPr lang="el-GR" noProof="0"/>
              <a:t>Third level</a:t>
            </a:r>
          </a:p>
          <a:p>
            <a:pPr lvl="3"/>
            <a:r>
              <a:rPr lang="el-GR" noProof="0"/>
              <a:t>Fourth level</a:t>
            </a:r>
          </a:p>
          <a:p>
            <a:pPr lvl="4"/>
            <a:r>
              <a:rPr lang="el-GR" noProof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l-GR" dirty="0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B843DBF-4354-4188-B415-C859E839FEEF}" type="slidenum">
              <a:rPr lang="el-GR"/>
              <a:pPr/>
              <a:t>‹#›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4164865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843DBF-4354-4188-B415-C859E839FEEF}" type="slidenum">
              <a:rPr lang="el-GR" smtClean="0"/>
              <a:pPr/>
              <a:t>1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72369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800AE1-1305-4421-BE4B-5C427B37B8B3}" type="slidenum">
              <a:rPr lang="el-GR" smtClean="0"/>
              <a:pPr>
                <a:defRPr/>
              </a:pPr>
              <a:t>10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524838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800AE1-1305-4421-BE4B-5C427B37B8B3}" type="slidenum">
              <a:rPr lang="el-GR" smtClean="0"/>
              <a:pPr>
                <a:defRPr/>
              </a:pPr>
              <a:t>11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8316048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l-GR" b="0" i="0" dirty="0">
                <a:effectLst/>
                <a:latin typeface="-apple-system"/>
              </a:rPr>
              <a:t>Θανάσης </a:t>
            </a:r>
            <a:r>
              <a:rPr lang="el-GR" b="0" i="0" dirty="0" err="1">
                <a:effectLst/>
                <a:latin typeface="-apple-system"/>
              </a:rPr>
              <a:t>Πέππας</a:t>
            </a:r>
            <a:r>
              <a:rPr lang="el-GR" b="0" i="0" dirty="0">
                <a:effectLst/>
                <a:latin typeface="-apple-system"/>
              </a:rPr>
              <a:t>, ΕΛΠΕ Διευθυντής Συντήρησης</a:t>
            </a:r>
          </a:p>
          <a:p>
            <a:r>
              <a:rPr lang="el-GR" dirty="0"/>
              <a:t>Σπύρος </a:t>
            </a:r>
            <a:r>
              <a:rPr lang="el-GR" dirty="0" err="1"/>
              <a:t>Μπελίτσης</a:t>
            </a:r>
            <a:r>
              <a:rPr lang="el-GR" dirty="0"/>
              <a:t>, </a:t>
            </a:r>
            <a:r>
              <a:rPr lang="en-GB" dirty="0"/>
              <a:t>Logistics Operations Manager</a:t>
            </a:r>
            <a:r>
              <a:rPr lang="el-GR" dirty="0"/>
              <a:t> </a:t>
            </a:r>
            <a:r>
              <a:rPr lang="en-GB" dirty="0"/>
              <a:t>Mondelez</a:t>
            </a:r>
          </a:p>
          <a:p>
            <a:r>
              <a:rPr lang="el-GR" dirty="0"/>
              <a:t>Ευτυχία </a:t>
            </a:r>
            <a:r>
              <a:rPr lang="el-GR" dirty="0" err="1"/>
              <a:t>Καλαμπόκα</a:t>
            </a:r>
            <a:r>
              <a:rPr lang="el-GR" dirty="0"/>
              <a:t> </a:t>
            </a:r>
            <a:r>
              <a:rPr lang="en-GB" dirty="0"/>
              <a:t>Supply Chain Manager Coca Cola… now Roche Middle East (pharmaceutics)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l-GR" b="0" i="0" dirty="0">
                <a:effectLst/>
                <a:latin typeface="-apple-system"/>
              </a:rPr>
              <a:t>Παναγιώτης </a:t>
            </a:r>
            <a:r>
              <a:rPr lang="el-GR" b="0" i="0" dirty="0" err="1">
                <a:effectLst/>
                <a:latin typeface="-apple-system"/>
              </a:rPr>
              <a:t>Γκαντήραγας</a:t>
            </a:r>
            <a:r>
              <a:rPr lang="el-GR" b="0" i="0" dirty="0">
                <a:effectLst/>
                <a:latin typeface="-apple-system"/>
              </a:rPr>
              <a:t>, </a:t>
            </a:r>
            <a:r>
              <a:rPr lang="en-GB" b="0" i="0" dirty="0">
                <a:effectLst/>
                <a:latin typeface="-apple-system"/>
              </a:rPr>
              <a:t>Senior Manager | Consulting, Supply Chain &amp; Operations at EY</a:t>
            </a:r>
            <a:endParaRPr lang="el-GR" b="0" i="0" dirty="0">
              <a:effectLst/>
              <a:latin typeface="-apple-system"/>
            </a:endParaRPr>
          </a:p>
          <a:p>
            <a:r>
              <a:rPr lang="el-GR" b="0" i="0" dirty="0" err="1">
                <a:effectLst/>
                <a:latin typeface="-apple-system"/>
              </a:rPr>
              <a:t>Βάσια</a:t>
            </a:r>
            <a:r>
              <a:rPr lang="el-GR" b="0" i="0" dirty="0">
                <a:effectLst/>
                <a:latin typeface="-apple-system"/>
              </a:rPr>
              <a:t> </a:t>
            </a:r>
            <a:r>
              <a:rPr lang="el-GR" b="0" i="0" dirty="0" err="1">
                <a:effectLst/>
                <a:latin typeface="-apple-system"/>
              </a:rPr>
              <a:t>Τζίμου</a:t>
            </a:r>
            <a:r>
              <a:rPr lang="el-GR" b="0" i="0" dirty="0">
                <a:effectLst/>
                <a:latin typeface="-apple-system"/>
              </a:rPr>
              <a:t>, </a:t>
            </a:r>
            <a:r>
              <a:rPr lang="en-GB" b="0" i="0" dirty="0">
                <a:effectLst/>
                <a:latin typeface="-apple-system"/>
              </a:rPr>
              <a:t>Market Planning Senior Manager P&amp;G</a:t>
            </a:r>
            <a:endParaRPr lang="el-GR" b="0" i="0" dirty="0">
              <a:effectLst/>
              <a:latin typeface="-apple-system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l-GR" dirty="0" err="1"/>
              <a:t>Βάσια</a:t>
            </a:r>
            <a:r>
              <a:rPr lang="el-GR" dirty="0"/>
              <a:t> </a:t>
            </a:r>
            <a:r>
              <a:rPr lang="el-GR" dirty="0" err="1"/>
              <a:t>Χριστάκη</a:t>
            </a:r>
            <a:r>
              <a:rPr lang="el-GR" dirty="0"/>
              <a:t>, </a:t>
            </a:r>
            <a:r>
              <a:rPr lang="en-GB" dirty="0"/>
              <a:t>Business Planner @Loreal</a:t>
            </a:r>
          </a:p>
          <a:p>
            <a:r>
              <a:rPr lang="el-GR" dirty="0" err="1"/>
              <a:t>Πανίκος</a:t>
            </a:r>
            <a:r>
              <a:rPr lang="el-GR" dirty="0"/>
              <a:t> Νικολάου, </a:t>
            </a:r>
            <a:r>
              <a:rPr lang="en-GB" dirty="0"/>
              <a:t>CEO Bank of Cyprus</a:t>
            </a:r>
            <a:endParaRPr lang="el-GR" dirty="0"/>
          </a:p>
          <a:p>
            <a:r>
              <a:rPr lang="el-GR" dirty="0"/>
              <a:t>Αλέξανδρος Παρασκευόπουλος </a:t>
            </a:r>
            <a:r>
              <a:rPr lang="en-GB" dirty="0"/>
              <a:t>Deputy Country Manager EDP Renewables</a:t>
            </a:r>
          </a:p>
          <a:p>
            <a:r>
              <a:rPr lang="el-GR" dirty="0"/>
              <a:t>Έλενα Γιαννακοπούλου, </a:t>
            </a:r>
            <a:r>
              <a:rPr lang="en-GB" b="0" i="0" dirty="0">
                <a:effectLst/>
                <a:latin typeface="-apple-system"/>
              </a:rPr>
              <a:t>Director of Strategy at PPC S.A.</a:t>
            </a:r>
            <a:endParaRPr lang="el-GR" b="0" i="0" dirty="0">
              <a:effectLst/>
              <a:latin typeface="-apple-system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800AE1-1305-4421-BE4B-5C427B37B8B3}" type="slidenum">
              <a:rPr lang="el-GR" smtClean="0"/>
              <a:pPr>
                <a:defRPr/>
              </a:pPr>
              <a:t>12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9552440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dirty="0"/>
              <a:t>Μαθήματα του κύκλου προσφέρονται σε όλες τις κατευθύνσεις.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843DBF-4354-4188-B415-C859E839FEEF}" type="slidenum">
              <a:rPr lang="el-GR" smtClean="0"/>
              <a:pPr/>
              <a:t>13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7326781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sz="1100" dirty="0" smtClean="0"/>
              <a:t>Ο</a:t>
            </a:r>
            <a:r>
              <a:rPr lang="el-GR" sz="1100" baseline="0" dirty="0" smtClean="0"/>
              <a:t> μηχανικός παραγωγής </a:t>
            </a:r>
            <a:endParaRPr lang="en-US" sz="1100" baseline="0" dirty="0" smtClean="0"/>
          </a:p>
          <a:p>
            <a:r>
              <a:rPr lang="el-GR" sz="1100" baseline="0" dirty="0" smtClean="0"/>
              <a:t>Επικεντρώνει σε συστήματα – μηχανές – άνθρωποι – αλγόριθμοι – οργάνωση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l-GR" sz="1100" baseline="0" dirty="0" smtClean="0"/>
              <a:t>Διασύνδεει τις γνώσεις του μηχανικού με γνώσεις της διοίκησης επιχειρήσεων και επιχειρηματικότητας</a:t>
            </a:r>
          </a:p>
          <a:p>
            <a:r>
              <a:rPr lang="el-GR" sz="1100" baseline="0" dirty="0" smtClean="0"/>
              <a:t>στη λήψη αποφάσεων</a:t>
            </a:r>
            <a:endParaRPr lang="en-US" sz="1100" baseline="0" dirty="0" smtClean="0"/>
          </a:p>
          <a:p>
            <a:r>
              <a:rPr lang="el-GR" sz="1100" baseline="0" dirty="0" smtClean="0"/>
              <a:t>έχει μεγάλο εύρος απασχόλησης – σε όλους τους τομείς βιομηχανία μεταφορές, υπηρεσίες, </a:t>
            </a:r>
            <a:r>
              <a:rPr lang="el-GR" sz="1100" baseline="0" dirty="0" err="1" smtClean="0"/>
              <a:t>χρηματο</a:t>
            </a:r>
            <a:r>
              <a:rPr lang="el-GR" sz="1100" baseline="0" dirty="0" smtClean="0"/>
              <a:t>-</a:t>
            </a:r>
            <a:r>
              <a:rPr lang="el-GR" sz="1100" baseline="0" dirty="0" err="1" smtClean="0"/>
              <a:t>οικονομικα</a:t>
            </a:r>
            <a:endParaRPr lang="el-GR" sz="1100" baseline="0" dirty="0" smtClean="0"/>
          </a:p>
          <a:p>
            <a:r>
              <a:rPr lang="el-GR" sz="1100" baseline="0" dirty="0" err="1" smtClean="0"/>
              <a:t>Ειναι</a:t>
            </a:r>
            <a:r>
              <a:rPr lang="el-GR" sz="1100" baseline="0" dirty="0" smtClean="0"/>
              <a:t> καίριος ο ρόλος του στο </a:t>
            </a:r>
            <a:r>
              <a:rPr lang="el-GR" sz="1100" baseline="0" dirty="0" err="1" smtClean="0"/>
              <a:t>νεο</a:t>
            </a:r>
            <a:r>
              <a:rPr lang="el-GR" sz="1100" baseline="0" dirty="0" smtClean="0"/>
              <a:t> περιβάλλον των </a:t>
            </a:r>
            <a:r>
              <a:rPr lang="en-US" sz="1100" baseline="0" dirty="0" smtClean="0"/>
              <a:t>big data</a:t>
            </a:r>
            <a:r>
              <a:rPr lang="el-GR" sz="1100" baseline="0" dirty="0" smtClean="0"/>
              <a:t> και της τεχνητής νοημοσύνης (</a:t>
            </a:r>
            <a:r>
              <a:rPr lang="en-US" sz="1100" baseline="0" dirty="0" smtClean="0"/>
              <a:t>INDUSTRY 4)</a:t>
            </a:r>
            <a:endParaRPr lang="en-GB" sz="1100" dirty="0" smtClean="0"/>
          </a:p>
          <a:p>
            <a:endParaRPr lang="el-GR" sz="1100" dirty="0"/>
          </a:p>
          <a:p>
            <a:r>
              <a:rPr lang="el-GR" sz="1100" dirty="0"/>
              <a:t>Όλα τα αντικείμενα είναι σε μεγάλο βαθμό </a:t>
            </a:r>
            <a:r>
              <a:rPr lang="en-US" sz="1100" dirty="0"/>
              <a:t>project based. </a:t>
            </a:r>
          </a:p>
          <a:p>
            <a:endParaRPr lang="en-US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800AE1-1305-4421-BE4B-5C427B37B8B3}" type="slidenum">
              <a:rPr lang="el-GR" smtClean="0"/>
              <a:pPr>
                <a:defRPr/>
              </a:pPr>
              <a:t>2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0506811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843DBF-4354-4188-B415-C859E839FEEF}" type="slidenum">
              <a:rPr lang="el-GR" smtClean="0"/>
              <a:pPr/>
              <a:t>3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7210582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800AE1-1305-4421-BE4B-5C427B37B8B3}" type="slidenum">
              <a:rPr lang="el-GR" smtClean="0"/>
              <a:pPr>
                <a:defRPr/>
              </a:pPr>
              <a:t>4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0506811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800AE1-1305-4421-BE4B-5C427B37B8B3}" type="slidenum">
              <a:rPr lang="el-GR" smtClean="0"/>
              <a:pPr>
                <a:defRPr/>
              </a:pPr>
              <a:t>5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0506811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800AE1-1305-4421-BE4B-5C427B37B8B3}" type="slidenum">
              <a:rPr lang="el-GR" smtClean="0"/>
              <a:pPr>
                <a:defRPr/>
              </a:pPr>
              <a:t>6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4175519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800AE1-1305-4421-BE4B-5C427B37B8B3}" type="slidenum">
              <a:rPr lang="el-GR" smtClean="0"/>
              <a:pPr>
                <a:defRPr/>
              </a:pPr>
              <a:t>7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524838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800AE1-1305-4421-BE4B-5C427B37B8B3}" type="slidenum">
              <a:rPr lang="el-GR" smtClean="0"/>
              <a:pPr>
                <a:defRPr/>
              </a:pPr>
              <a:t>8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7415908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800AE1-1305-4421-BE4B-5C427B37B8B3}" type="slidenum">
              <a:rPr lang="el-GR" smtClean="0"/>
              <a:pPr>
                <a:defRPr/>
              </a:pPr>
              <a:t>9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8837476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file://localhost/Users/ER/Dropbox/LESSONS/11_NTUA_PDE_8/bullet.png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44" y="188640"/>
            <a:ext cx="8118556" cy="646331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l">
              <a:defRPr lang="en-US" sz="3600" b="1" kern="1200">
                <a:latin typeface="Calibri" pitchFamily="34" charset="0"/>
                <a:ea typeface="Verdana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268760"/>
            <a:ext cx="8064896" cy="5040560"/>
          </a:xfrm>
          <a:prstGeom prst="rect">
            <a:avLst/>
          </a:prstGeom>
        </p:spPr>
        <p:txBody>
          <a:bodyPr vert="horz"/>
          <a:lstStyle>
            <a:lvl1pPr marL="342900" indent="-342900" algn="l">
              <a:buSzPct val="100000"/>
              <a:buFontTx/>
              <a:buBlip>
                <a:blip r:embed="rId2" r:link="rId3"/>
              </a:buBlip>
              <a:defRPr lang="en-US" sz="2400" b="0" kern="1200" smtClean="0">
                <a:solidFill>
                  <a:schemeClr val="tx1"/>
                </a:solidFill>
                <a:latin typeface="Calibri" pitchFamily="34" charset="0"/>
                <a:ea typeface="Verdana" pitchFamily="34" charset="0"/>
                <a:cs typeface="Calibri" pitchFamily="34" charset="0"/>
              </a:defRPr>
            </a:lvl1pPr>
            <a:lvl2pPr marL="712788" indent="-355600" algn="l">
              <a:lnSpc>
                <a:spcPct val="90000"/>
              </a:lnSpc>
              <a:buFont typeface="Courier New" pitchFamily="49" charset="0"/>
              <a:buChar char="o"/>
              <a:defRPr lang="en-US" sz="2200" b="0" kern="1200" dirty="0" smtClean="0">
                <a:solidFill>
                  <a:schemeClr val="tx2"/>
                </a:solidFill>
                <a:latin typeface="Calibri" pitchFamily="34" charset="0"/>
                <a:ea typeface="Verdana" pitchFamily="34" charset="0"/>
                <a:cs typeface="Calibri" pitchFamily="34" charset="0"/>
              </a:defRPr>
            </a:lvl2pPr>
            <a:lvl3pPr marL="987425" indent="-274638" algn="l">
              <a:defRPr lang="en-US" sz="2000" b="0" u="none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Verdana" pitchFamily="34" charset="0"/>
                <a:cs typeface="Calibri" pitchFamily="34" charset="0"/>
              </a:defRPr>
            </a:lvl3pPr>
            <a:lvl4pPr>
              <a:defRPr sz="1800"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720128342"/>
      </p:ext>
    </p:extLst>
  </p:cSld>
  <p:clrMapOvr>
    <a:masterClrMapping/>
  </p:clrMapOvr>
  <p:transition spd="slow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8343472"/>
      </p:ext>
    </p:extLst>
  </p:cSld>
  <p:clrMapOvr>
    <a:masterClrMapping/>
  </p:clrMapOvr>
  <p:transition spd="slow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55839740"/>
      </p:ext>
    </p:extLst>
  </p:cSld>
  <p:clrMapOvr>
    <a:masterClrMapping/>
  </p:clrMapOvr>
  <p:transition spd="slow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40"/>
          <p:cNvSpPr>
            <a:spLocks noChangeShapeType="1"/>
          </p:cNvSpPr>
          <p:nvPr userDrawn="1"/>
        </p:nvSpPr>
        <p:spPr bwMode="auto">
          <a:xfrm>
            <a:off x="8532813" y="3429000"/>
            <a:ext cx="0" cy="158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  <a:ea typeface="ＭＳ Ｐゴシック" charset="0"/>
            </a:endParaRPr>
          </a:p>
        </p:txBody>
      </p:sp>
      <p:sp>
        <p:nvSpPr>
          <p:cNvPr id="4" name="Line 73"/>
          <p:cNvSpPr>
            <a:spLocks noChangeShapeType="1"/>
          </p:cNvSpPr>
          <p:nvPr userDrawn="1"/>
        </p:nvSpPr>
        <p:spPr bwMode="auto">
          <a:xfrm>
            <a:off x="755650" y="4221163"/>
            <a:ext cx="8137525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 b="1" dirty="0">
              <a:latin typeface="Calibri" pitchFamily="34" charset="0"/>
              <a:ea typeface="Verdana" pitchFamily="34" charset="0"/>
              <a:cs typeface="Calibr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37113"/>
            <a:ext cx="7772400" cy="792088"/>
          </a:xfrm>
          <a:prstGeom prst="rect">
            <a:avLst/>
          </a:prstGeo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algn="r">
              <a:defRPr lang="en-US" sz="3200" b="1">
                <a:solidFill>
                  <a:schemeClr val="tx1"/>
                </a:solidFill>
                <a:latin typeface="Calibri" pitchFamily="34" charset="0"/>
                <a:ea typeface="Verdana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99020725"/>
      </p:ext>
    </p:extLst>
  </p:cSld>
  <p:clrMapOvr>
    <a:masterClrMapping/>
  </p:clrMapOvr>
  <p:transition spd="slow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38680831"/>
      </p:ext>
    </p:extLst>
  </p:cSld>
  <p:clrMapOvr>
    <a:masterClrMapping/>
  </p:clrMapOvr>
  <p:transition spd="slow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6734517"/>
      </p:ext>
    </p:extLst>
  </p:cSld>
  <p:clrMapOvr>
    <a:masterClrMapping/>
  </p:clrMapOvr>
  <p:transition spd="slow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595269"/>
      </p:ext>
    </p:extLst>
  </p:cSld>
  <p:clrMapOvr>
    <a:masterClrMapping/>
  </p:clrMapOvr>
  <p:transition spd="slow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5075012"/>
      </p:ext>
    </p:extLst>
  </p:cSld>
  <p:clrMapOvr>
    <a:masterClrMapping/>
  </p:clrMapOvr>
  <p:transition spd="slow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14210143"/>
      </p:ext>
    </p:extLst>
  </p:cSld>
  <p:clrMapOvr>
    <a:masterClrMapping/>
  </p:clrMapOvr>
  <p:transition spd="slow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88633305"/>
      </p:ext>
    </p:extLst>
  </p:cSld>
  <p:clrMapOvr>
    <a:masterClrMapping/>
  </p:clrMapOvr>
  <p:transition spd="slow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05057169"/>
      </p:ext>
    </p:extLst>
  </p:cSld>
  <p:clrMapOvr>
    <a:masterClrMapping/>
  </p:clrMapOvr>
  <p:transition spd="slow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0" name="Rectangle 76"/>
          <p:cNvSpPr>
            <a:spLocks noChangeArrowheads="1"/>
          </p:cNvSpPr>
          <p:nvPr userDrawn="1"/>
        </p:nvSpPr>
        <p:spPr bwMode="auto">
          <a:xfrm>
            <a:off x="8532440" y="6552291"/>
            <a:ext cx="339837" cy="24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algn="ctr" defTabSz="762000" eaLnBrk="0" hangingPunct="0"/>
            <a:fld id="{D45B2BFE-3CC7-4BBA-853C-9AE6C2888303}" type="slidenum">
              <a:rPr lang="en-GB" sz="10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pPr algn="ctr" defTabSz="762000" eaLnBrk="0" hangingPunct="0"/>
              <a:t>‹#›</a:t>
            </a:fld>
            <a:endParaRPr lang="en-GB" sz="1000" b="1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02" name="Oval 78"/>
          <p:cNvSpPr>
            <a:spLocks noChangeArrowheads="1"/>
          </p:cNvSpPr>
          <p:nvPr userDrawn="1"/>
        </p:nvSpPr>
        <p:spPr bwMode="auto">
          <a:xfrm>
            <a:off x="5148064" y="6603491"/>
            <a:ext cx="153829" cy="144463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en-US" dirty="0">
              <a:latin typeface="Calibri" pitchFamily="34" charset="0"/>
              <a:ea typeface="ＭＳ Ｐゴシック" charset="0"/>
              <a:cs typeface="Calibri" pitchFamily="34" charset="0"/>
            </a:endParaRPr>
          </a:p>
        </p:txBody>
      </p:sp>
      <p:sp>
        <p:nvSpPr>
          <p:cNvPr id="1104" name="Oval 80"/>
          <p:cNvSpPr>
            <a:spLocks noChangeArrowheads="1"/>
          </p:cNvSpPr>
          <p:nvPr userDrawn="1"/>
        </p:nvSpPr>
        <p:spPr bwMode="auto">
          <a:xfrm>
            <a:off x="3131840" y="6603491"/>
            <a:ext cx="144462" cy="144462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en-US" dirty="0">
              <a:latin typeface="Calibri" pitchFamily="34" charset="0"/>
              <a:ea typeface="ＭＳ Ｐゴシック" charset="0"/>
              <a:cs typeface="Calibri" pitchFamily="34" charset="0"/>
            </a:endParaRPr>
          </a:p>
        </p:txBody>
      </p:sp>
      <p:sp>
        <p:nvSpPr>
          <p:cNvPr id="1105" name="Text Box 81"/>
          <p:cNvSpPr txBox="1">
            <a:spLocks noChangeArrowheads="1"/>
          </p:cNvSpPr>
          <p:nvPr userDrawn="1"/>
        </p:nvSpPr>
        <p:spPr bwMode="auto">
          <a:xfrm>
            <a:off x="3261457" y="6537223"/>
            <a:ext cx="94929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l-GR" sz="1200" b="1" baseline="0" dirty="0">
                <a:latin typeface="Calibri" pitchFamily="34" charset="0"/>
                <a:ea typeface="ＭＳ Ｐゴシック" charset="0"/>
                <a:cs typeface="Calibri" pitchFamily="34" charset="0"/>
              </a:rPr>
              <a:t>Μάιος </a:t>
            </a:r>
            <a:r>
              <a:rPr lang="en-US" sz="1200" b="1" baseline="0" dirty="0">
                <a:latin typeface="Calibri" pitchFamily="34" charset="0"/>
                <a:ea typeface="ＭＳ Ｐゴシック" charset="0"/>
                <a:cs typeface="Calibri" pitchFamily="34" charset="0"/>
              </a:rPr>
              <a:t>20</a:t>
            </a:r>
            <a:r>
              <a:rPr lang="el-GR" sz="1200" b="1" baseline="0" dirty="0">
                <a:latin typeface="Calibri" pitchFamily="34" charset="0"/>
                <a:ea typeface="ＭＳ Ｐゴシック" charset="0"/>
                <a:cs typeface="Calibri" pitchFamily="34" charset="0"/>
              </a:rPr>
              <a:t>24</a:t>
            </a:r>
            <a:endParaRPr lang="el-GR" sz="1200" b="1" dirty="0">
              <a:latin typeface="Calibri" pitchFamily="34" charset="0"/>
              <a:ea typeface="ＭＳ Ｐゴシック" charset="0"/>
              <a:cs typeface="Calibri" pitchFamily="34" charset="0"/>
            </a:endParaRPr>
          </a:p>
        </p:txBody>
      </p:sp>
      <p:sp>
        <p:nvSpPr>
          <p:cNvPr id="1109" name="Text Box 85"/>
          <p:cNvSpPr txBox="1">
            <a:spLocks noChangeArrowheads="1"/>
          </p:cNvSpPr>
          <p:nvPr userDrawn="1"/>
        </p:nvSpPr>
        <p:spPr bwMode="auto">
          <a:xfrm>
            <a:off x="5238366" y="6537223"/>
            <a:ext cx="279001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l-GR" sz="1200" b="1" dirty="0">
                <a:latin typeface="Calibri" pitchFamily="34" charset="0"/>
                <a:ea typeface="ＭＳ Ｐゴシック" charset="0"/>
                <a:cs typeface="Calibri" pitchFamily="34" charset="0"/>
              </a:rPr>
              <a:t>Παρουσίαση Κύκλου ΜΜ Παραγωγής</a:t>
            </a:r>
          </a:p>
        </p:txBody>
      </p:sp>
      <p:sp>
        <p:nvSpPr>
          <p:cNvPr id="44" name="Oval 80"/>
          <p:cNvSpPr>
            <a:spLocks noChangeArrowheads="1"/>
          </p:cNvSpPr>
          <p:nvPr userDrawn="1"/>
        </p:nvSpPr>
        <p:spPr bwMode="auto">
          <a:xfrm>
            <a:off x="107504" y="6603491"/>
            <a:ext cx="144462" cy="144462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en-US" dirty="0">
              <a:latin typeface="Calibri" pitchFamily="34" charset="0"/>
              <a:ea typeface="ＭＳ Ｐゴシック" charset="0"/>
              <a:cs typeface="Calibri" pitchFamily="34" charset="0"/>
            </a:endParaRPr>
          </a:p>
        </p:txBody>
      </p:sp>
      <p:sp>
        <p:nvSpPr>
          <p:cNvPr id="45" name="Text Box 81"/>
          <p:cNvSpPr txBox="1">
            <a:spLocks noChangeArrowheads="1"/>
          </p:cNvSpPr>
          <p:nvPr userDrawn="1"/>
        </p:nvSpPr>
        <p:spPr bwMode="auto">
          <a:xfrm>
            <a:off x="251520" y="6537223"/>
            <a:ext cx="157972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latin typeface="Calibri" pitchFamily="34" charset="0"/>
                <a:ea typeface="ＭＳ Ｐゴシック" charset="0"/>
                <a:cs typeface="Calibri" pitchFamily="34" charset="0"/>
              </a:rPr>
              <a:t>http://simor.ntua.gr/</a:t>
            </a:r>
            <a:r>
              <a:rPr lang="el-GR" sz="1200" b="1" dirty="0">
                <a:latin typeface="Calibri" pitchFamily="34" charset="0"/>
                <a:ea typeface="ＭＳ Ｐゴシック" charset="0"/>
                <a:cs typeface="Calibri" pitchFamily="34" charset="0"/>
              </a:rPr>
              <a:t> </a:t>
            </a:r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="" xmlns:a16="http://schemas.microsoft.com/office/drawing/2014/main" id="{E0ED5579-15FB-449B-8F1F-744D457DD8E8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78638" y="6525344"/>
            <a:ext cx="280095" cy="27716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88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ransition spd="slow">
    <p:pull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10" Type="http://schemas.openxmlformats.org/officeDocument/2006/relationships/image" Target="../media/image26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13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29.png"/><Relationship Id="rId12" Type="http://schemas.openxmlformats.org/officeDocument/2006/relationships/image" Target="../media/image37.sv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41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svg"/><Relationship Id="rId11" Type="http://schemas.openxmlformats.org/officeDocument/2006/relationships/image" Target="../media/image31.png"/><Relationship Id="rId5" Type="http://schemas.openxmlformats.org/officeDocument/2006/relationships/image" Target="../media/image28.png"/><Relationship Id="rId15" Type="http://schemas.openxmlformats.org/officeDocument/2006/relationships/image" Target="../media/image33.png"/><Relationship Id="rId10" Type="http://schemas.openxmlformats.org/officeDocument/2006/relationships/image" Target="../media/image35.svg"/><Relationship Id="rId4" Type="http://schemas.openxmlformats.org/officeDocument/2006/relationships/image" Target="../media/image29.svg"/><Relationship Id="rId9" Type="http://schemas.openxmlformats.org/officeDocument/2006/relationships/image" Target="../media/image30.png"/><Relationship Id="rId14" Type="http://schemas.openxmlformats.org/officeDocument/2006/relationships/image" Target="../media/image39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tmp"/><Relationship Id="rId5" Type="http://schemas.openxmlformats.org/officeDocument/2006/relationships/image" Target="../media/image35.png"/><Relationship Id="rId4" Type="http://schemas.openxmlformats.org/officeDocument/2006/relationships/hyperlink" Target="http://www.mech.ntua.gr/gr/sections/tbd-ee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photos/company-factory-production-186980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hyperlink" Target="https://pixabay.com/photos/logistics-truck-container-plane-3382013/" TargetMode="Externa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photos/company-factory-production-186980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hyperlink" Target="https://pixabay.com/photos/logistics-truck-container-plane-3382013/" TargetMode="Externa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photos/logistics-truck-frachtschiff-group-3125136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pixabay.com/illustrations/pay-digit-number-fill-count-mass-1036469/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hyperlink" Target="http://www.tobiasclarsson.com/2009/08/implementation-of-open-innovation-practices-in-swedish-manufacturing-industry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3.png"/><Relationship Id="rId4" Type="http://schemas.openxmlformats.org/officeDocument/2006/relationships/hyperlink" Target="http://www.protagon.gr/epikairotita/oi-agnwstes-agwnies-o-oriakos-sxediasmos-to-dna-tou-ergou-46373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pixabay.com/vectors/dices-game-gambling-cubes-numbers-160005/" TargetMode="Externa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photos/industrial-security-logistic-1636390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73609D70-A0C2-45BD-94EB-A643AEE3972B}"/>
              </a:ext>
            </a:extLst>
          </p:cNvPr>
          <p:cNvSpPr/>
          <p:nvPr/>
        </p:nvSpPr>
        <p:spPr>
          <a:xfrm>
            <a:off x="-15875" y="6237312"/>
            <a:ext cx="9159875" cy="620688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22313" y="4221088"/>
            <a:ext cx="7772400" cy="936103"/>
          </a:xfrm>
        </p:spPr>
        <p:txBody>
          <a:bodyPr/>
          <a:lstStyle/>
          <a:p>
            <a:r>
              <a:rPr lang="el-GR" sz="2800" dirty="0"/>
              <a:t>Κύκλος Σπουδών: </a:t>
            </a:r>
            <a:br>
              <a:rPr lang="el-GR" sz="2800" dirty="0"/>
            </a:br>
            <a:r>
              <a:rPr lang="el-GR" sz="2800" dirty="0"/>
              <a:t>Μηχανολόγου Μηχανικού Παραγωγής</a:t>
            </a:r>
            <a:endParaRPr lang="en-GB" sz="2800" dirty="0"/>
          </a:p>
        </p:txBody>
      </p:sp>
      <p:sp>
        <p:nvSpPr>
          <p:cNvPr id="2" name="Rectangle 1"/>
          <p:cNvSpPr/>
          <p:nvPr/>
        </p:nvSpPr>
        <p:spPr>
          <a:xfrm>
            <a:off x="448188" y="184283"/>
            <a:ext cx="7920880" cy="1132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80000"/>
              </a:lnSpc>
              <a:spcAft>
                <a:spcPts val="600"/>
              </a:spcAft>
            </a:pPr>
            <a:r>
              <a:rPr lang="el-GR" sz="3600" b="1" dirty="0">
                <a:solidFill>
                  <a:schemeClr val="tx2"/>
                </a:solidFill>
                <a:latin typeface="Calibri" pitchFamily="34" charset="0"/>
                <a:ea typeface="Verdana" pitchFamily="34" charset="0"/>
                <a:cs typeface="Calibri" pitchFamily="34" charset="0"/>
              </a:rPr>
              <a:t>Εθνικό Μετσόβιο Πολυτεχνείο</a:t>
            </a:r>
          </a:p>
          <a:p>
            <a:pPr algn="r">
              <a:lnSpc>
                <a:spcPct val="80000"/>
              </a:lnSpc>
              <a:spcAft>
                <a:spcPts val="600"/>
              </a:spcAft>
            </a:pPr>
            <a:endParaRPr lang="el-GR" sz="800" b="1" dirty="0">
              <a:solidFill>
                <a:schemeClr val="tx2"/>
              </a:solidFill>
              <a:latin typeface="Calibri" pitchFamily="34" charset="0"/>
              <a:ea typeface="Verdana" pitchFamily="34" charset="0"/>
              <a:cs typeface="Calibri" pitchFamily="34" charset="0"/>
            </a:endParaRPr>
          </a:p>
          <a:p>
            <a:pPr algn="r">
              <a:lnSpc>
                <a:spcPct val="80000"/>
              </a:lnSpc>
              <a:spcAft>
                <a:spcPts val="600"/>
              </a:spcAft>
            </a:pPr>
            <a:r>
              <a:rPr lang="el-GR" sz="2800" b="1" dirty="0">
                <a:solidFill>
                  <a:schemeClr val="tx2"/>
                </a:solidFill>
                <a:latin typeface="Calibri" pitchFamily="34" charset="0"/>
                <a:ea typeface="Verdana" pitchFamily="34" charset="0"/>
                <a:cs typeface="Calibri" pitchFamily="34" charset="0"/>
              </a:rPr>
              <a:t>Σχολή Μηχανολόγων Μηχανικών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7DB227EF-6429-427B-8D25-CCE19FAEC18E}"/>
              </a:ext>
            </a:extLst>
          </p:cNvPr>
          <p:cNvSpPr/>
          <p:nvPr/>
        </p:nvSpPr>
        <p:spPr>
          <a:xfrm>
            <a:off x="1120601" y="5685114"/>
            <a:ext cx="7329809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1" hangingPunct="1">
              <a:lnSpc>
                <a:spcPct val="90000"/>
              </a:lnSpc>
              <a:buFontTx/>
              <a:buNone/>
            </a:pPr>
            <a:r>
              <a:rPr lang="el-GR" altLang="en-US" sz="1800" b="1" dirty="0"/>
              <a:t>Παρουσίαση: </a:t>
            </a:r>
            <a:r>
              <a:rPr lang="el-GR" altLang="en-US" sz="1800" b="1" dirty="0">
                <a:solidFill>
                  <a:schemeClr val="bg1">
                    <a:lumMod val="65000"/>
                  </a:schemeClr>
                </a:solidFill>
              </a:rPr>
              <a:t>Δημήτρης</a:t>
            </a:r>
            <a:r>
              <a:rPr lang="en-GB" altLang="en-US" sz="1800" b="1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l-GR" altLang="en-US" sz="1800" b="1" dirty="0">
                <a:solidFill>
                  <a:schemeClr val="bg1">
                    <a:lumMod val="65000"/>
                  </a:schemeClr>
                </a:solidFill>
              </a:rPr>
              <a:t>Ναθαναήλ</a:t>
            </a:r>
          </a:p>
          <a:p>
            <a:pPr algn="r" eaLnBrk="1" hangingPunct="1">
              <a:lnSpc>
                <a:spcPct val="90000"/>
              </a:lnSpc>
              <a:buFontTx/>
              <a:buNone/>
            </a:pPr>
            <a:r>
              <a:rPr lang="el-GR" altLang="en-US" sz="1800" b="1" dirty="0">
                <a:solidFill>
                  <a:schemeClr val="bg1">
                    <a:lumMod val="65000"/>
                  </a:schemeClr>
                </a:solidFill>
              </a:rPr>
              <a:t>Αν. Καθηγητής Εργονομίας και Σχεδιασμού Γνωστικών Συστημάτων</a:t>
            </a:r>
          </a:p>
          <a:p>
            <a:pPr algn="r" eaLnBrk="1" hangingPunct="1">
              <a:lnSpc>
                <a:spcPct val="90000"/>
              </a:lnSpc>
              <a:buFontTx/>
              <a:buNone/>
            </a:pPr>
            <a:r>
              <a:rPr lang="el-GR" altLang="en-US" sz="1800" b="1" dirty="0">
                <a:solidFill>
                  <a:schemeClr val="bg1">
                    <a:lumMod val="65000"/>
                  </a:schemeClr>
                </a:solidFill>
              </a:rPr>
              <a:t>Σχολή Μηχανολόγων Μηχανικών ΕΜΠ </a:t>
            </a:r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="" xmlns:a16="http://schemas.microsoft.com/office/drawing/2014/main" id="{691665E0-BF96-45F9-92B5-8A2DB99B8D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476" y="128376"/>
            <a:ext cx="1181180" cy="116881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D6B68429-9617-4049-B91A-42983D08BA9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1920" y="1556792"/>
            <a:ext cx="4449561" cy="2502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814970"/>
      </p:ext>
    </p:extLst>
  </p:cSld>
  <p:clrMapOvr>
    <a:masterClrMapping/>
  </p:clrMapOvr>
  <p:transition spd="slow">
    <p:pul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946893" y="0"/>
            <a:ext cx="5671873" cy="609252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118800" bIns="118800">
            <a:spAutoFit/>
          </a:bodyPr>
          <a:lstStyle>
            <a:defPPr>
              <a:defRPr lang="el-GR"/>
            </a:defPPr>
            <a:lvl1pPr algn="ctr" eaLnBrk="1" hangingPunct="1">
              <a:spcBef>
                <a:spcPct val="30000"/>
              </a:spcBef>
              <a:spcAft>
                <a:spcPct val="30000"/>
              </a:spcAft>
              <a:buFontTx/>
              <a:buNone/>
              <a:defRPr b="1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9pPr>
          </a:lstStyle>
          <a:p>
            <a:r>
              <a:rPr lang="el-GR" dirty="0"/>
              <a:t>Που είναι ο </a:t>
            </a:r>
            <a:r>
              <a:rPr lang="el-GR" dirty="0" err="1"/>
              <a:t>Μηχαν</a:t>
            </a:r>
            <a:r>
              <a:rPr lang="el-GR" dirty="0"/>
              <a:t>. Μηχ. Παραγωγής;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84784"/>
            <a:ext cx="6198564" cy="3944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" y="0"/>
            <a:ext cx="9144000" cy="978584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118800" bIns="118800">
            <a:spAutoFit/>
          </a:bodyPr>
          <a:lstStyle>
            <a:defPPr>
              <a:defRPr lang="el-GR"/>
            </a:defPPr>
            <a:lvl1pPr algn="ctr" eaLnBrk="1" hangingPunct="1">
              <a:spcBef>
                <a:spcPct val="30000"/>
              </a:spcBef>
              <a:spcAft>
                <a:spcPct val="30000"/>
              </a:spcAft>
              <a:buFontTx/>
              <a:buNone/>
              <a:defRPr b="1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9pPr>
          </a:lstStyle>
          <a:p>
            <a:r>
              <a:rPr lang="el-GR" altLang="el-GR" dirty="0"/>
              <a:t>Οικονομική απόδοση, </a:t>
            </a:r>
            <a:r>
              <a:rPr lang="el-GR" altLang="el-GR" dirty="0" smtClean="0"/>
              <a:t>βιωσιμότητα, περιβαλλοντική και κοινωνική </a:t>
            </a:r>
            <a:r>
              <a:rPr lang="el-GR" altLang="el-GR" dirty="0"/>
              <a:t>ευθύνη </a:t>
            </a:r>
            <a:endParaRPr lang="el-GR" altLang="el-GR" dirty="0"/>
          </a:p>
        </p:txBody>
      </p:sp>
    </p:spTree>
    <p:extLst>
      <p:ext uri="{BB962C8B-B14F-4D97-AF65-F5344CB8AC3E}">
        <p14:creationId xmlns:p14="http://schemas.microsoft.com/office/powerpoint/2010/main" val="1377204853"/>
      </p:ext>
    </p:extLst>
  </p:cSld>
  <p:clrMapOvr>
    <a:masterClrMapping/>
  </p:clrMapOvr>
  <p:transition spd="slow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="" xmlns:a16="http://schemas.microsoft.com/office/drawing/2014/main" id="{790E0E0F-1BFF-4CA7-9163-4639E39C9B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8223" y="5097694"/>
            <a:ext cx="2126925" cy="1473358"/>
          </a:xfrm>
          <a:prstGeom prst="rect">
            <a:avLst/>
          </a:prstGeom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01520" y="0"/>
            <a:ext cx="3378392" cy="978584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118800" bIns="118800">
            <a:spAutoFit/>
          </a:bodyPr>
          <a:lstStyle>
            <a:defPPr>
              <a:defRPr lang="el-GR"/>
            </a:defPPr>
            <a:lvl1pPr algn="ctr" eaLnBrk="1" hangingPunct="1">
              <a:spcBef>
                <a:spcPct val="30000"/>
              </a:spcBef>
              <a:spcAft>
                <a:spcPct val="30000"/>
              </a:spcAft>
              <a:buFontTx/>
              <a:buNone/>
              <a:defRPr b="1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9pPr>
          </a:lstStyle>
          <a:p>
            <a:r>
              <a:rPr lang="el-GR" dirty="0" smtClean="0"/>
              <a:t>Τέλος, π</a:t>
            </a:r>
            <a:r>
              <a:rPr lang="el-GR" dirty="0" smtClean="0"/>
              <a:t>ερνάμε </a:t>
            </a:r>
            <a:r>
              <a:rPr lang="el-GR" dirty="0"/>
              <a:t>καλά…</a:t>
            </a:r>
            <a:endParaRPr lang="en-US" dirty="0"/>
          </a:p>
        </p:txBody>
      </p:sp>
      <p:pic>
        <p:nvPicPr>
          <p:cNvPr id="28" name="Picture 27">
            <a:extLst>
              <a:ext uri="{FF2B5EF4-FFF2-40B4-BE49-F238E27FC236}">
                <a16:creationId xmlns="" xmlns:a16="http://schemas.microsoft.com/office/drawing/2014/main" id="{B77FCAC6-294C-4054-A85E-53899F5A13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4779" y="5097694"/>
            <a:ext cx="2211233" cy="1473358"/>
          </a:xfrm>
          <a:prstGeom prst="rect">
            <a:avLst/>
          </a:prstGeom>
        </p:spPr>
      </p:pic>
      <p:pic>
        <p:nvPicPr>
          <p:cNvPr id="30" name="Picture 4" descr="160513 SNFCC visit">
            <a:extLst>
              <a:ext uri="{FF2B5EF4-FFF2-40B4-BE49-F238E27FC236}">
                <a16:creationId xmlns="" xmlns:a16="http://schemas.microsoft.com/office/drawing/2014/main" id="{40CC3EEA-169F-4FD4-8D1C-673FF49862E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94183" y="2850214"/>
            <a:ext cx="2310944" cy="1525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5">
            <a:extLst>
              <a:ext uri="{FF2B5EF4-FFF2-40B4-BE49-F238E27FC236}">
                <a16:creationId xmlns="" xmlns:a16="http://schemas.microsoft.com/office/drawing/2014/main" id="{CE9CBA37-7F73-4377-8085-0B76C8ED64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2407" y="4649953"/>
            <a:ext cx="2310944" cy="173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31" descr="A group of people posing for a photo&#10;&#10;Description automatically generated">
            <a:extLst>
              <a:ext uri="{FF2B5EF4-FFF2-40B4-BE49-F238E27FC236}">
                <a16:creationId xmlns="" xmlns:a16="http://schemas.microsoft.com/office/drawing/2014/main" id="{E17CF82F-238D-4B48-956D-966267C4771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4779" y="3488405"/>
            <a:ext cx="2211233" cy="1658424"/>
          </a:xfrm>
          <a:prstGeom prst="rect">
            <a:avLst/>
          </a:prstGeom>
        </p:spPr>
      </p:pic>
      <p:pic>
        <p:nvPicPr>
          <p:cNvPr id="33" name="Picture 32" descr="A group of people standing in front of a store&#10;&#10;Description automatically generated">
            <a:extLst>
              <a:ext uri="{FF2B5EF4-FFF2-40B4-BE49-F238E27FC236}">
                <a16:creationId xmlns="" xmlns:a16="http://schemas.microsoft.com/office/drawing/2014/main" id="{43537AAA-9C6B-4E3C-B6FA-5953E02C03C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26012" y="3488405"/>
            <a:ext cx="2079136" cy="172400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5695A9F4-63A8-4169-B667-585F37AFDD1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4779" y="511046"/>
            <a:ext cx="4290369" cy="2852640"/>
          </a:xfrm>
          <a:prstGeom prst="rect">
            <a:avLst/>
          </a:prstGeom>
        </p:spPr>
      </p:pic>
      <p:pic>
        <p:nvPicPr>
          <p:cNvPr id="4" name="Picture 3" descr="A picture containing person, indoor, miller&#10;&#10;Description automatically generated">
            <a:extLst>
              <a:ext uri="{FF2B5EF4-FFF2-40B4-BE49-F238E27FC236}">
                <a16:creationId xmlns="" xmlns:a16="http://schemas.microsoft.com/office/drawing/2014/main" id="{FD2C7BC3-A69F-4C4D-AF31-7024BCBBE1D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92" y="1042992"/>
            <a:ext cx="2305535" cy="1533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90904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0"/>
            <a:ext cx="1564852" cy="646331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GB" sz="3600" b="1" dirty="0">
                <a:solidFill>
                  <a:schemeClr val="tx2"/>
                </a:solidFill>
                <a:latin typeface="+mj-lt"/>
              </a:rPr>
              <a:t>Alumni</a:t>
            </a:r>
            <a:endParaRPr lang="en-US" sz="2800" b="1" dirty="0">
              <a:solidFill>
                <a:schemeClr val="tx2"/>
              </a:solidFill>
              <a:latin typeface="+mj-lt"/>
            </a:endParaRPr>
          </a:p>
        </p:txBody>
      </p:sp>
      <p:pic>
        <p:nvPicPr>
          <p:cNvPr id="25" name="Graphic 24" descr="Bank outline">
            <a:extLst>
              <a:ext uri="{FF2B5EF4-FFF2-40B4-BE49-F238E27FC236}">
                <a16:creationId xmlns="" xmlns:a16="http://schemas.microsoft.com/office/drawing/2014/main" id="{AD5898A7-42F9-4A44-9E29-4F817F1CEE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2426" y="2308892"/>
            <a:ext cx="1440000" cy="1440000"/>
          </a:xfrm>
          <a:prstGeom prst="rect">
            <a:avLst/>
          </a:prstGeom>
        </p:spPr>
      </p:pic>
      <p:pic>
        <p:nvPicPr>
          <p:cNvPr id="27" name="Graphic 26" descr="Meeting outline">
            <a:extLst>
              <a:ext uri="{FF2B5EF4-FFF2-40B4-BE49-F238E27FC236}">
                <a16:creationId xmlns="" xmlns:a16="http://schemas.microsoft.com/office/drawing/2014/main" id="{E6D6816B-6C1F-426B-BE42-FEA8E0CA99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27704" y="546713"/>
            <a:ext cx="1440000" cy="1440000"/>
          </a:xfrm>
          <a:prstGeom prst="rect">
            <a:avLst/>
          </a:prstGeom>
        </p:spPr>
      </p:pic>
      <p:pic>
        <p:nvPicPr>
          <p:cNvPr id="38" name="Graphic 37" descr="Wallet outline">
            <a:extLst>
              <a:ext uri="{FF2B5EF4-FFF2-40B4-BE49-F238E27FC236}">
                <a16:creationId xmlns="" xmlns:a16="http://schemas.microsoft.com/office/drawing/2014/main" id="{08C5B8DB-C60B-4873-890C-3BFE0EE21EA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076056" y="679621"/>
            <a:ext cx="1440000" cy="1440000"/>
          </a:xfrm>
          <a:prstGeom prst="rect">
            <a:avLst/>
          </a:prstGeom>
        </p:spPr>
      </p:pic>
      <p:pic>
        <p:nvPicPr>
          <p:cNvPr id="40" name="Graphic 39" descr="Truck outline">
            <a:extLst>
              <a:ext uri="{FF2B5EF4-FFF2-40B4-BE49-F238E27FC236}">
                <a16:creationId xmlns="" xmlns:a16="http://schemas.microsoft.com/office/drawing/2014/main" id="{54BCBFAA-04B3-4AA6-B280-46CBD7FE938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799025" y="2560136"/>
            <a:ext cx="1440000" cy="1440000"/>
          </a:xfrm>
          <a:prstGeom prst="rect">
            <a:avLst/>
          </a:prstGeom>
        </p:spPr>
      </p:pic>
      <p:pic>
        <p:nvPicPr>
          <p:cNvPr id="42" name="Graphic 41" descr="Open hand with plant outline">
            <a:extLst>
              <a:ext uri="{FF2B5EF4-FFF2-40B4-BE49-F238E27FC236}">
                <a16:creationId xmlns="" xmlns:a16="http://schemas.microsoft.com/office/drawing/2014/main" id="{7C2C94A3-227A-4046-9B4E-6C2231A5A7F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=""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290474" y="4437192"/>
            <a:ext cx="1440000" cy="1440000"/>
          </a:xfrm>
          <a:prstGeom prst="rect">
            <a:avLst/>
          </a:prstGeom>
        </p:spPr>
      </p:pic>
      <p:pic>
        <p:nvPicPr>
          <p:cNvPr id="44" name="Graphic 43" descr="Fluorescent Light Blub outline">
            <a:extLst>
              <a:ext uri="{FF2B5EF4-FFF2-40B4-BE49-F238E27FC236}">
                <a16:creationId xmlns="" xmlns:a16="http://schemas.microsoft.com/office/drawing/2014/main" id="{7074DC6C-EE15-4B29-85AB-08172137B90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=""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018673" y="5142692"/>
            <a:ext cx="1440000" cy="1440000"/>
          </a:xfrm>
          <a:prstGeom prst="rect">
            <a:avLst/>
          </a:prstGeom>
        </p:spPr>
      </p:pic>
      <p:pic>
        <p:nvPicPr>
          <p:cNvPr id="46" name="Graphic 45" descr="Production outline">
            <a:extLst>
              <a:ext uri="{FF2B5EF4-FFF2-40B4-BE49-F238E27FC236}">
                <a16:creationId xmlns="" xmlns:a16="http://schemas.microsoft.com/office/drawing/2014/main" id="{5F0004CF-E3D2-410E-B98F-01B36E3FEBF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=""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615578" y="4437192"/>
            <a:ext cx="1440000" cy="1440000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="" xmlns:a16="http://schemas.microsoft.com/office/drawing/2014/main" id="{982BF38D-BEA2-4A08-B660-DE681A5553A5}"/>
              </a:ext>
            </a:extLst>
          </p:cNvPr>
          <p:cNvSpPr/>
          <p:nvPr/>
        </p:nvSpPr>
        <p:spPr>
          <a:xfrm>
            <a:off x="2786479" y="2464061"/>
            <a:ext cx="3571042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l-GR" sz="4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Μηχανολόγος</a:t>
            </a:r>
          </a:p>
          <a:p>
            <a:pPr algn="ctr"/>
            <a:r>
              <a:rPr lang="el-GR" sz="4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Μηχανικός</a:t>
            </a:r>
          </a:p>
          <a:p>
            <a:pPr algn="ctr"/>
            <a:r>
              <a:rPr lang="el-GR" sz="4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Παραγωγής</a:t>
            </a:r>
            <a:endParaRPr lang="en-US" sz="40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3325578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ext Box 4"/>
          <p:cNvSpPr txBox="1">
            <a:spLocks noChangeArrowheads="1"/>
          </p:cNvSpPr>
          <p:nvPr/>
        </p:nvSpPr>
        <p:spPr bwMode="auto">
          <a:xfrm>
            <a:off x="0" y="188913"/>
            <a:ext cx="9144000" cy="609252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118800" bIns="118800">
            <a:spAutoFit/>
          </a:bodyPr>
          <a:lstStyle>
            <a:defPPr>
              <a:defRPr lang="el-GR"/>
            </a:defPPr>
            <a:lvl1pPr algn="ctr" eaLnBrk="1" hangingPunct="1">
              <a:spcBef>
                <a:spcPct val="30000"/>
              </a:spcBef>
              <a:spcAft>
                <a:spcPct val="30000"/>
              </a:spcAft>
              <a:buFontTx/>
              <a:buNone/>
              <a:defRPr b="1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9pPr>
          </a:lstStyle>
          <a:p>
            <a:r>
              <a:rPr lang="el-GR" altLang="en-US" dirty="0"/>
              <a:t>Ερωτήσεις - Συζήτηση</a:t>
            </a:r>
          </a:p>
        </p:txBody>
      </p:sp>
      <p:pic>
        <p:nvPicPr>
          <p:cNvPr id="63491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875" y="1178719"/>
            <a:ext cx="9144000" cy="81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2" name="Rectangle 1"/>
          <p:cNvSpPr>
            <a:spLocks noChangeArrowheads="1"/>
          </p:cNvSpPr>
          <p:nvPr/>
        </p:nvSpPr>
        <p:spPr bwMode="auto">
          <a:xfrm>
            <a:off x="2195736" y="2636912"/>
            <a:ext cx="6836045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n-US" sz="2000" b="1" dirty="0">
                <a:latin typeface="Arial" panose="020B0604020202020204" pitchFamily="34" charset="0"/>
              </a:rPr>
              <a:t>Εθνικό Μετσόβιο Πολυτεχνείο</a:t>
            </a:r>
            <a:endParaRPr lang="en-GB" altLang="en-US" sz="2000" b="1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2000" b="1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n-US" sz="1800" b="1" dirty="0">
                <a:latin typeface="Arial" panose="020B0604020202020204" pitchFamily="34" charset="0"/>
              </a:rPr>
              <a:t>Σχολή Μηχανολόγων Μηχανικών</a:t>
            </a:r>
            <a:endParaRPr lang="en-GB" altLang="en-US" sz="1800" b="1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l-GR" altLang="en-US" sz="1800" b="1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n-US" sz="1800" b="1" dirty="0">
                <a:latin typeface="Arial" panose="020B0604020202020204" pitchFamily="34" charset="0"/>
              </a:rPr>
              <a:t>Τομέας Βιομηχανικής Διοίκησης &amp; Επιχειρησιακής Έρευνας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 b="1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dirty="0">
                <a:latin typeface="Arial" panose="020B0604020202020204" pitchFamily="34" charset="0"/>
                <a:hlinkClick r:id="rId4"/>
              </a:rPr>
              <a:t>http://www.mech.ntua.gr/gr/sections/tbd-ee</a:t>
            </a:r>
            <a:r>
              <a:rPr lang="en-GB" altLang="en-US" sz="1600" b="1" dirty="0">
                <a:latin typeface="Arial" panose="020B0604020202020204" pitchFamily="34" charset="0"/>
              </a:rPr>
              <a:t> </a:t>
            </a:r>
          </a:p>
        </p:txBody>
      </p:sp>
      <p:pic>
        <p:nvPicPr>
          <p:cNvPr id="63493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875" y="2276872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CB22B65D-4FAB-4BE7-913F-DE46C1B42F3E}"/>
              </a:ext>
            </a:extLst>
          </p:cNvPr>
          <p:cNvSpPr/>
          <p:nvPr/>
        </p:nvSpPr>
        <p:spPr>
          <a:xfrm>
            <a:off x="-15875" y="6237312"/>
            <a:ext cx="9159875" cy="620688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771142CA-68CC-4637-829B-308ECB1120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8444" y="4639040"/>
            <a:ext cx="1514486" cy="150019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3A4250FA-1B71-4B5B-A6B7-CC49A6005658}"/>
              </a:ext>
            </a:extLst>
          </p:cNvPr>
          <p:cNvSpPr/>
          <p:nvPr/>
        </p:nvSpPr>
        <p:spPr>
          <a:xfrm>
            <a:off x="1562671" y="5685114"/>
            <a:ext cx="7329809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1" hangingPunct="1">
              <a:lnSpc>
                <a:spcPct val="90000"/>
              </a:lnSpc>
              <a:buFontTx/>
              <a:buNone/>
            </a:pPr>
            <a:r>
              <a:rPr lang="el-GR" altLang="en-US" sz="1800" b="1" dirty="0" smtClean="0"/>
              <a:t>Παρουσίαση</a:t>
            </a:r>
            <a:r>
              <a:rPr lang="el-GR" altLang="en-US" sz="1800" b="1" dirty="0"/>
              <a:t>: </a:t>
            </a:r>
            <a:r>
              <a:rPr lang="el-GR" altLang="en-US" sz="1800" b="1" dirty="0">
                <a:solidFill>
                  <a:schemeClr val="bg1">
                    <a:lumMod val="65000"/>
                  </a:schemeClr>
                </a:solidFill>
              </a:rPr>
              <a:t>Δημήτρης</a:t>
            </a:r>
            <a:r>
              <a:rPr lang="en-GB" altLang="en-US" sz="1800" b="1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l-GR" altLang="en-US" sz="1800" b="1" dirty="0">
                <a:solidFill>
                  <a:schemeClr val="bg1">
                    <a:lumMod val="65000"/>
                  </a:schemeClr>
                </a:solidFill>
              </a:rPr>
              <a:t>Ναθαναήλ</a:t>
            </a:r>
          </a:p>
          <a:p>
            <a:pPr algn="r" eaLnBrk="1" hangingPunct="1">
              <a:lnSpc>
                <a:spcPct val="90000"/>
              </a:lnSpc>
              <a:buFontTx/>
              <a:buNone/>
            </a:pPr>
            <a:r>
              <a:rPr lang="el-GR" altLang="en-US" sz="1800" b="1" dirty="0">
                <a:solidFill>
                  <a:schemeClr val="bg1">
                    <a:lumMod val="65000"/>
                  </a:schemeClr>
                </a:solidFill>
              </a:rPr>
              <a:t>Αν. Καθηγητής Εργονομίας και Σχεδιασμού Γνωστικών Συστημάτων</a:t>
            </a:r>
          </a:p>
          <a:p>
            <a:pPr algn="r" eaLnBrk="1" hangingPunct="1">
              <a:lnSpc>
                <a:spcPct val="90000"/>
              </a:lnSpc>
              <a:buFontTx/>
              <a:buNone/>
            </a:pPr>
            <a:r>
              <a:rPr lang="el-GR" altLang="en-US" sz="1800" b="1" dirty="0">
                <a:solidFill>
                  <a:schemeClr val="bg1">
                    <a:lumMod val="65000"/>
                  </a:schemeClr>
                </a:solidFill>
              </a:rPr>
              <a:t>Σχολή Μηχανολόγων Μηχανικών ΕΜΠ </a:t>
            </a:r>
          </a:p>
        </p:txBody>
      </p:sp>
    </p:spTree>
  </p:cSld>
  <p:clrMapOvr>
    <a:masterClrMapping/>
  </p:clrMapOvr>
  <p:transition spd="slow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946893" y="0"/>
            <a:ext cx="5671873" cy="609252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118800" bIns="118800">
            <a:spAutoFit/>
          </a:bodyPr>
          <a:lstStyle>
            <a:defPPr>
              <a:defRPr lang="el-GR"/>
            </a:defPPr>
            <a:lvl1pPr algn="ctr" eaLnBrk="1" hangingPunct="1">
              <a:spcBef>
                <a:spcPct val="30000"/>
              </a:spcBef>
              <a:spcAft>
                <a:spcPct val="30000"/>
              </a:spcAft>
              <a:buFontTx/>
              <a:buNone/>
              <a:defRPr b="1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9pPr>
          </a:lstStyle>
          <a:p>
            <a:r>
              <a:rPr lang="el-GR" dirty="0"/>
              <a:t>Που είναι ο </a:t>
            </a:r>
            <a:r>
              <a:rPr lang="el-GR" dirty="0" err="1"/>
              <a:t>Μηχαν</a:t>
            </a:r>
            <a:r>
              <a:rPr lang="el-GR" dirty="0"/>
              <a:t>. Μηχ. Παραγωγής;</a:t>
            </a:r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02EE02F1-A8DE-4339-8572-AAD83EABAF2E}"/>
              </a:ext>
            </a:extLst>
          </p:cNvPr>
          <p:cNvSpPr/>
          <p:nvPr/>
        </p:nvSpPr>
        <p:spPr>
          <a:xfrm>
            <a:off x="160996" y="3433584"/>
            <a:ext cx="39069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/>
              <a:t>source: </a:t>
            </a:r>
            <a:r>
              <a:rPr lang="en-GB" sz="1000" dirty="0">
                <a:hlinkClick r:id="rId3"/>
              </a:rPr>
              <a:t>https://pixabay.com/photos/company-factory-production-186980/</a:t>
            </a:r>
            <a:endParaRPr lang="en-GB" sz="1000" dirty="0"/>
          </a:p>
        </p:txBody>
      </p:sp>
      <p:pic>
        <p:nvPicPr>
          <p:cNvPr id="18" name="Picture 2" descr="Company, Factory, Production, Machine Production Line">
            <a:extLst>
              <a:ext uri="{FF2B5EF4-FFF2-40B4-BE49-F238E27FC236}">
                <a16:creationId xmlns="" xmlns:a16="http://schemas.microsoft.com/office/drawing/2014/main" id="{0E985B75-1A5C-4A3F-A1D9-0D6B116E9C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82" y="879980"/>
            <a:ext cx="3389310" cy="2541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C3CDF64B-7AC9-4C92-A68C-C21F8C91760C}"/>
              </a:ext>
            </a:extLst>
          </p:cNvPr>
          <p:cNvSpPr/>
          <p:nvPr/>
        </p:nvSpPr>
        <p:spPr>
          <a:xfrm>
            <a:off x="478086" y="6272764"/>
            <a:ext cx="381115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/>
              <a:t>source: </a:t>
            </a:r>
            <a:r>
              <a:rPr lang="en-GB" sz="800" dirty="0">
                <a:hlinkClick r:id="rId5"/>
              </a:rPr>
              <a:t>https://pixabay.com/photos/logistics-truck-container-plane-3382013/</a:t>
            </a:r>
            <a:endParaRPr lang="en-GB" sz="1000" dirty="0"/>
          </a:p>
        </p:txBody>
      </p:sp>
      <p:pic>
        <p:nvPicPr>
          <p:cNvPr id="21" name="Picture 2" descr="Logistics, Truck, Container, Plane, Shipping, Supply">
            <a:extLst>
              <a:ext uri="{FF2B5EF4-FFF2-40B4-BE49-F238E27FC236}">
                <a16:creationId xmlns="" xmlns:a16="http://schemas.microsoft.com/office/drawing/2014/main" id="{509ED0AB-FBA2-49D2-9F34-35D1E60BF6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6083" y="3821031"/>
            <a:ext cx="3389310" cy="2385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" y="0"/>
            <a:ext cx="9144000" cy="609252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118800" bIns="118800">
            <a:spAutoFit/>
          </a:bodyPr>
          <a:lstStyle>
            <a:defPPr>
              <a:defRPr lang="el-GR"/>
            </a:defPPr>
            <a:lvl1pPr algn="ctr" eaLnBrk="1" hangingPunct="1">
              <a:spcBef>
                <a:spcPct val="30000"/>
              </a:spcBef>
              <a:spcAft>
                <a:spcPct val="30000"/>
              </a:spcAft>
              <a:buFontTx/>
              <a:buNone/>
              <a:defRPr b="1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9pPr>
          </a:lstStyle>
          <a:p>
            <a:r>
              <a:rPr lang="el-GR" dirty="0" smtClean="0"/>
              <a:t>Τι κάνει ο </a:t>
            </a:r>
            <a:r>
              <a:rPr lang="el-GR" dirty="0" err="1"/>
              <a:t>Μηχαν</a:t>
            </a:r>
            <a:r>
              <a:rPr lang="el-GR" dirty="0"/>
              <a:t>. Μηχ. Παραγωγής;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4638546" y="1383154"/>
            <a:ext cx="396044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el-GR" sz="1600" dirty="0" smtClean="0"/>
              <a:t>Μελετά συστήματα μηχανών – ανθρώπων - αλγορίθμων</a:t>
            </a:r>
            <a:endParaRPr lang="el-GR" sz="1600" dirty="0" smtClean="0"/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el-GR" sz="1600" dirty="0" smtClean="0"/>
              <a:t>Συνδικάζει γνώσεις μηχανικής &amp; </a:t>
            </a:r>
            <a:r>
              <a:rPr lang="en-US" sz="1600" dirty="0" smtClean="0"/>
              <a:t>management</a:t>
            </a:r>
            <a:endParaRPr lang="el-GR" sz="1600" dirty="0" smtClean="0"/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el-GR" sz="1600" dirty="0" smtClean="0"/>
              <a:t>Επικεντρώνει στην επιχειρηματικότητα - καινοτομία</a:t>
            </a:r>
            <a:endParaRPr lang="el-GR" sz="1600" dirty="0" smtClean="0"/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el-GR" sz="1600" dirty="0" smtClean="0"/>
              <a:t>Έχει ευρύ πεδίο απασχόλησης</a:t>
            </a:r>
          </a:p>
          <a:p>
            <a:pPr marL="800100" lvl="1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l-GR" sz="1600" dirty="0" smtClean="0"/>
              <a:t>Βιομηχανία</a:t>
            </a:r>
          </a:p>
          <a:p>
            <a:pPr marL="800100" lvl="1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l-GR" sz="1600" dirty="0" smtClean="0"/>
              <a:t>Μεταφορές</a:t>
            </a:r>
          </a:p>
          <a:p>
            <a:pPr marL="800100" lvl="1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l-GR" sz="1600" dirty="0" smtClean="0"/>
              <a:t>Υπηρεσίες / Εμπόριο</a:t>
            </a:r>
          </a:p>
          <a:p>
            <a:pPr marL="800100" lvl="1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l-GR" sz="1600" dirty="0" smtClean="0"/>
              <a:t>Συμβουλευτική</a:t>
            </a:r>
            <a:endParaRPr lang="el-GR" sz="1600" dirty="0"/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§"/>
            </a:pP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3228012211"/>
      </p:ext>
    </p:extLst>
  </p:cSld>
  <p:clrMapOvr>
    <a:masterClrMapping/>
  </p:clrMapOvr>
  <p:transition spd="slow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055641" y="0"/>
            <a:ext cx="7159781" cy="609252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118800" bIns="118800">
            <a:spAutoFit/>
          </a:bodyPr>
          <a:lstStyle>
            <a:defPPr>
              <a:defRPr lang="el-GR"/>
            </a:defPPr>
            <a:lvl1pPr algn="ctr" eaLnBrk="1" hangingPunct="1">
              <a:spcBef>
                <a:spcPct val="30000"/>
              </a:spcBef>
              <a:spcAft>
                <a:spcPct val="30000"/>
              </a:spcAft>
              <a:buFontTx/>
              <a:buNone/>
              <a:defRPr b="1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9pPr>
          </a:lstStyle>
          <a:p>
            <a:r>
              <a:rPr lang="el-GR" dirty="0"/>
              <a:t>Πώς βλέπει το ποτήρι ο μηχανικός παραγωγής;</a:t>
            </a:r>
            <a:endParaRPr lang="en-US" dirty="0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" y="0"/>
            <a:ext cx="9144000" cy="609252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118800" bIns="118800">
            <a:spAutoFit/>
          </a:bodyPr>
          <a:lstStyle>
            <a:defPPr>
              <a:defRPr lang="el-GR"/>
            </a:defPPr>
            <a:lvl1pPr algn="ctr" eaLnBrk="1" hangingPunct="1">
              <a:spcBef>
                <a:spcPct val="30000"/>
              </a:spcBef>
              <a:spcAft>
                <a:spcPct val="30000"/>
              </a:spcAft>
              <a:buFontTx/>
              <a:buNone/>
              <a:defRPr b="1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9pPr>
          </a:lstStyle>
          <a:p>
            <a:r>
              <a:rPr lang="el-GR" dirty="0" smtClean="0"/>
              <a:t>Που </a:t>
            </a:r>
            <a:r>
              <a:rPr lang="el-GR" dirty="0"/>
              <a:t>επικεντρώνει ο Μηχαν. Μηχ. Παραγωγής;</a:t>
            </a:r>
            <a:endParaRPr lang="en-US" dirty="0"/>
          </a:p>
        </p:txBody>
      </p:sp>
      <p:pic>
        <p:nvPicPr>
          <p:cNvPr id="1026" name="Picture 2" descr="Factory Simulation in FlexSi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712"/>
            <a:ext cx="9144000" cy="3523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79512" y="4653136"/>
            <a:ext cx="64807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el-GR" sz="1200" dirty="0"/>
              <a:t>Στο σχεδιασμό των βιομηχανικών εγκαταστάσεων 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el-GR" sz="1200" dirty="0"/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l-GR" sz="1200" dirty="0" err="1"/>
              <a:t>Αναλυση</a:t>
            </a:r>
            <a:r>
              <a:rPr lang="el-GR" sz="1200" dirty="0"/>
              <a:t> – </a:t>
            </a:r>
            <a:r>
              <a:rPr lang="el-GR" sz="1200" dirty="0" err="1"/>
              <a:t>μοντελοποιηση</a:t>
            </a:r>
            <a:r>
              <a:rPr lang="el-GR" sz="1200" dirty="0"/>
              <a:t> </a:t>
            </a:r>
            <a:r>
              <a:rPr lang="el-GR" sz="1200" dirty="0" err="1"/>
              <a:t>επιχερησιακών</a:t>
            </a:r>
            <a:r>
              <a:rPr lang="el-GR" sz="1200" dirty="0"/>
              <a:t> λειτουργιών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el-GR" sz="1200" dirty="0"/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l-GR" sz="1200" dirty="0"/>
              <a:t>Προγραμματισμό παραγωγής – </a:t>
            </a:r>
            <a:r>
              <a:rPr lang="el-GR" sz="1200" dirty="0" smtClean="0"/>
              <a:t>διαχείριση </a:t>
            </a:r>
            <a:r>
              <a:rPr lang="el-GR" sz="1200" dirty="0"/>
              <a:t>αποθεμάτων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el-GR" sz="1200" dirty="0"/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l-GR" sz="1200" dirty="0"/>
              <a:t>Πληροφοριακά συστήματα διοίκησης </a:t>
            </a:r>
            <a:r>
              <a:rPr lang="el-GR" sz="1200" dirty="0" smtClean="0"/>
              <a:t>- ERP </a:t>
            </a:r>
            <a:endParaRPr lang="el-GR" sz="1200" dirty="0"/>
          </a:p>
          <a:p>
            <a:endParaRPr lang="el-GR" sz="1200" dirty="0"/>
          </a:p>
        </p:txBody>
      </p:sp>
      <p:sp>
        <p:nvSpPr>
          <p:cNvPr id="4" name="Rectangle 3"/>
          <p:cNvSpPr/>
          <p:nvPr/>
        </p:nvSpPr>
        <p:spPr>
          <a:xfrm>
            <a:off x="4635895" y="4653136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el-GR" sz="1200" dirty="0" smtClean="0"/>
              <a:t>Μεταφορές - Εφοδιαστική </a:t>
            </a:r>
            <a:r>
              <a:rPr lang="el-GR" sz="1200" dirty="0"/>
              <a:t>Αλυσίδα - </a:t>
            </a:r>
            <a:r>
              <a:rPr lang="el-GR" sz="1200" dirty="0" err="1"/>
              <a:t>Logistics</a:t>
            </a:r>
            <a:endParaRPr lang="el-GR" sz="1200" dirty="0"/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el-GR" sz="1200" dirty="0"/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l-GR" sz="1200" dirty="0"/>
              <a:t>Αξιολόγηση επενδύσεων και </a:t>
            </a:r>
            <a:r>
              <a:rPr lang="el-GR" sz="1200" dirty="0" err="1"/>
              <a:t>business</a:t>
            </a:r>
            <a:r>
              <a:rPr lang="el-GR" sz="1200" dirty="0"/>
              <a:t> </a:t>
            </a:r>
            <a:r>
              <a:rPr lang="el-GR" sz="1200" dirty="0" err="1"/>
              <a:t>planning</a:t>
            </a:r>
            <a:endParaRPr lang="el-GR" sz="1200" dirty="0"/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el-GR" sz="1200" dirty="0"/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l-GR" sz="1200" dirty="0"/>
              <a:t>Εργονομία – σχεδιασμός </a:t>
            </a:r>
            <a:r>
              <a:rPr lang="el-GR" sz="1200" dirty="0" smtClean="0"/>
              <a:t>θέσεων </a:t>
            </a:r>
            <a:r>
              <a:rPr lang="el-GR" sz="1200" dirty="0" smtClean="0"/>
              <a:t>εργασίας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el-GR" sz="1200" dirty="0" smtClean="0"/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l-GR" sz="1200" dirty="0" smtClean="0"/>
              <a:t>Περιβάλλον Ασφάλεια &amp; Υγεία</a:t>
            </a:r>
            <a:endParaRPr lang="el-GR" sz="1200" dirty="0"/>
          </a:p>
        </p:txBody>
      </p:sp>
    </p:spTree>
    <p:extLst>
      <p:ext uri="{BB962C8B-B14F-4D97-AF65-F5344CB8AC3E}">
        <p14:creationId xmlns:p14="http://schemas.microsoft.com/office/powerpoint/2010/main" val="1509981657"/>
      </p:ext>
    </p:extLst>
  </p:cSld>
  <p:clrMapOvr>
    <a:masterClrMapping/>
  </p:clrMapOvr>
  <p:transition spd="slow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946893" y="0"/>
            <a:ext cx="5671873" cy="609252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118800" bIns="118800">
            <a:spAutoFit/>
          </a:bodyPr>
          <a:lstStyle>
            <a:defPPr>
              <a:defRPr lang="el-GR"/>
            </a:defPPr>
            <a:lvl1pPr algn="ctr" eaLnBrk="1" hangingPunct="1">
              <a:spcBef>
                <a:spcPct val="30000"/>
              </a:spcBef>
              <a:spcAft>
                <a:spcPct val="30000"/>
              </a:spcAft>
              <a:buFontTx/>
              <a:buNone/>
              <a:defRPr b="1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9pPr>
          </a:lstStyle>
          <a:p>
            <a:r>
              <a:rPr lang="el-GR" dirty="0"/>
              <a:t>Που είναι ο </a:t>
            </a:r>
            <a:r>
              <a:rPr lang="el-GR" dirty="0" err="1"/>
              <a:t>Μηχαν</a:t>
            </a:r>
            <a:r>
              <a:rPr lang="el-GR" dirty="0"/>
              <a:t>. Μηχ. Παραγωγής;</a:t>
            </a:r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02EE02F1-A8DE-4339-8572-AAD83EABAF2E}"/>
              </a:ext>
            </a:extLst>
          </p:cNvPr>
          <p:cNvSpPr/>
          <p:nvPr/>
        </p:nvSpPr>
        <p:spPr>
          <a:xfrm>
            <a:off x="160996" y="3433584"/>
            <a:ext cx="39069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/>
              <a:t>source: </a:t>
            </a:r>
            <a:r>
              <a:rPr lang="en-GB" sz="1000" dirty="0">
                <a:hlinkClick r:id="rId3"/>
              </a:rPr>
              <a:t>https://pixabay.com/photos/company-factory-production-186980/</a:t>
            </a:r>
            <a:endParaRPr lang="en-GB" sz="1000" dirty="0"/>
          </a:p>
        </p:txBody>
      </p:sp>
      <p:pic>
        <p:nvPicPr>
          <p:cNvPr id="18" name="Picture 2" descr="Company, Factory, Production, Machine Production Line">
            <a:extLst>
              <a:ext uri="{FF2B5EF4-FFF2-40B4-BE49-F238E27FC236}">
                <a16:creationId xmlns="" xmlns:a16="http://schemas.microsoft.com/office/drawing/2014/main" id="{0E985B75-1A5C-4A3F-A1D9-0D6B116E9C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82" y="879980"/>
            <a:ext cx="3389310" cy="2541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C3CDF64B-7AC9-4C92-A68C-C21F8C91760C}"/>
              </a:ext>
            </a:extLst>
          </p:cNvPr>
          <p:cNvSpPr/>
          <p:nvPr/>
        </p:nvSpPr>
        <p:spPr>
          <a:xfrm>
            <a:off x="478086" y="6272764"/>
            <a:ext cx="381115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/>
              <a:t>source: </a:t>
            </a:r>
            <a:r>
              <a:rPr lang="en-GB" sz="800" dirty="0">
                <a:hlinkClick r:id="rId5"/>
              </a:rPr>
              <a:t>https://pixabay.com/photos/logistics-truck-container-plane-3382013/</a:t>
            </a:r>
            <a:endParaRPr lang="en-GB" sz="1000" dirty="0"/>
          </a:p>
        </p:txBody>
      </p:sp>
      <p:pic>
        <p:nvPicPr>
          <p:cNvPr id="21" name="Picture 2" descr="Logistics, Truck, Container, Plane, Shipping, Supply">
            <a:extLst>
              <a:ext uri="{FF2B5EF4-FFF2-40B4-BE49-F238E27FC236}">
                <a16:creationId xmlns="" xmlns:a16="http://schemas.microsoft.com/office/drawing/2014/main" id="{509ED0AB-FBA2-49D2-9F34-35D1E60BF6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6083" y="3821031"/>
            <a:ext cx="3389310" cy="2385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" y="0"/>
            <a:ext cx="9144000" cy="609252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118800" bIns="118800">
            <a:spAutoFit/>
          </a:bodyPr>
          <a:lstStyle>
            <a:defPPr>
              <a:defRPr lang="el-GR"/>
            </a:defPPr>
            <a:lvl1pPr algn="ctr" eaLnBrk="1" hangingPunct="1">
              <a:spcBef>
                <a:spcPct val="30000"/>
              </a:spcBef>
              <a:spcAft>
                <a:spcPct val="30000"/>
              </a:spcAft>
              <a:buFontTx/>
              <a:buNone/>
              <a:defRPr b="1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9pPr>
          </a:lstStyle>
          <a:p>
            <a:r>
              <a:rPr lang="el-GR" dirty="0" smtClean="0"/>
              <a:t>Η ιδιαιτερότητα του </a:t>
            </a:r>
            <a:r>
              <a:rPr lang="el-GR" dirty="0" err="1" smtClean="0"/>
              <a:t>Μηχαν</a:t>
            </a:r>
            <a:r>
              <a:rPr lang="el-GR" dirty="0"/>
              <a:t>. Μηχ. </a:t>
            </a:r>
            <a:r>
              <a:rPr lang="el-GR" dirty="0" smtClean="0"/>
              <a:t>Παραγωγής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4607598" y="1052736"/>
            <a:ext cx="396044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600" dirty="0"/>
              <a:t>πολύπλευρες πραγματικότητες, </a:t>
            </a:r>
          </a:p>
          <a:p>
            <a:endParaRPr lang="el-GR" sz="1600" dirty="0" smtClean="0"/>
          </a:p>
          <a:p>
            <a:r>
              <a:rPr lang="el-GR" sz="1600" dirty="0" smtClean="0"/>
              <a:t>δυσεπίλυτα </a:t>
            </a:r>
            <a:r>
              <a:rPr lang="el-GR" sz="1600" dirty="0"/>
              <a:t>προβλήματα, </a:t>
            </a:r>
            <a:endParaRPr lang="el-GR" sz="1600" dirty="0" smtClean="0"/>
          </a:p>
          <a:p>
            <a:endParaRPr lang="el-GR" sz="1600" dirty="0"/>
          </a:p>
          <a:p>
            <a:r>
              <a:rPr lang="el-GR" sz="1600" dirty="0" smtClean="0"/>
              <a:t>δυναμικά </a:t>
            </a:r>
            <a:r>
              <a:rPr lang="el-GR" sz="1600" dirty="0" smtClean="0"/>
              <a:t>εξελισσόμενα περιβάλλοντα,</a:t>
            </a:r>
            <a:endParaRPr lang="el-GR" sz="1600" dirty="0" smtClean="0"/>
          </a:p>
          <a:p>
            <a:endParaRPr lang="el-GR" sz="1600" dirty="0" smtClean="0"/>
          </a:p>
          <a:p>
            <a:r>
              <a:rPr lang="el-GR" sz="1600" dirty="0" smtClean="0"/>
              <a:t>Συχνά όχι ενιαία </a:t>
            </a:r>
            <a:r>
              <a:rPr lang="el-GR" sz="1600" dirty="0"/>
              <a:t>λύση</a:t>
            </a:r>
            <a:r>
              <a:rPr lang="el-GR" sz="1600" dirty="0" smtClean="0"/>
              <a:t>,</a:t>
            </a:r>
          </a:p>
          <a:p>
            <a:endParaRPr lang="el-GR" sz="1600" dirty="0"/>
          </a:p>
          <a:p>
            <a:r>
              <a:rPr lang="el-GR" sz="1600" dirty="0" smtClean="0"/>
              <a:t>Απαιτείται:</a:t>
            </a:r>
          </a:p>
          <a:p>
            <a:endParaRPr lang="el-GR" sz="1600" dirty="0" smtClean="0"/>
          </a:p>
          <a:p>
            <a:r>
              <a:rPr lang="el-GR" sz="1600" dirty="0" smtClean="0"/>
              <a:t>συνδυασμός μηχανικής </a:t>
            </a:r>
            <a:r>
              <a:rPr lang="el-GR" sz="1600" dirty="0" smtClean="0"/>
              <a:t>και </a:t>
            </a:r>
            <a:r>
              <a:rPr lang="en-US" sz="1600" dirty="0" smtClean="0"/>
              <a:t>management</a:t>
            </a:r>
            <a:endParaRPr lang="el-GR" sz="1600" dirty="0" smtClean="0"/>
          </a:p>
          <a:p>
            <a:endParaRPr lang="el-GR" sz="1600" dirty="0"/>
          </a:p>
          <a:p>
            <a:r>
              <a:rPr lang="el-GR" sz="1600" dirty="0" smtClean="0"/>
              <a:t>γνώσεις από ετερογενείς περιοχές</a:t>
            </a:r>
          </a:p>
          <a:p>
            <a:endParaRPr lang="el-GR" sz="1600" dirty="0" smtClean="0"/>
          </a:p>
          <a:p>
            <a:r>
              <a:rPr lang="el-GR" sz="1600" dirty="0" smtClean="0"/>
              <a:t>Πρακτική προσέγγιση</a:t>
            </a:r>
          </a:p>
          <a:p>
            <a:endParaRPr lang="el-GR" sz="1600" dirty="0"/>
          </a:p>
          <a:p>
            <a:r>
              <a:rPr lang="el-GR" sz="1600" dirty="0" smtClean="0"/>
              <a:t>Έμφαση </a:t>
            </a:r>
            <a:r>
              <a:rPr lang="el-GR" sz="1600" dirty="0" smtClean="0"/>
              <a:t>σε </a:t>
            </a:r>
            <a:r>
              <a:rPr lang="el-GR" sz="1600" dirty="0" smtClean="0"/>
              <a:t>αριθμητικές μεθόδους </a:t>
            </a:r>
          </a:p>
          <a:p>
            <a:endParaRPr lang="el-GR" sz="1600" dirty="0" smtClean="0"/>
          </a:p>
          <a:p>
            <a:r>
              <a:rPr lang="el-GR" sz="1600" dirty="0" smtClean="0"/>
              <a:t>Ανάλυση </a:t>
            </a:r>
            <a:r>
              <a:rPr lang="en-US" sz="1600" dirty="0" smtClean="0"/>
              <a:t>Big-Data</a:t>
            </a:r>
            <a:r>
              <a:rPr lang="en-US" sz="1600" dirty="0" smtClean="0"/>
              <a:t>, </a:t>
            </a: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4168050980"/>
      </p:ext>
    </p:extLst>
  </p:cSld>
  <p:clrMapOvr>
    <a:masterClrMapping/>
  </p:clrMapOvr>
  <p:transition spd="slow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Blockage of the Suez Canal, March 2021 | Port Economics, Management and  Polic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187" y="1422061"/>
            <a:ext cx="7479628" cy="4205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946893" y="0"/>
            <a:ext cx="5671873" cy="609252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118800" bIns="118800">
            <a:spAutoFit/>
          </a:bodyPr>
          <a:lstStyle>
            <a:defPPr>
              <a:defRPr lang="el-GR"/>
            </a:defPPr>
            <a:lvl1pPr algn="ctr" eaLnBrk="1" hangingPunct="1">
              <a:spcBef>
                <a:spcPct val="30000"/>
              </a:spcBef>
              <a:spcAft>
                <a:spcPct val="30000"/>
              </a:spcAft>
              <a:buFontTx/>
              <a:buNone/>
              <a:defRPr b="1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9pPr>
          </a:lstStyle>
          <a:p>
            <a:r>
              <a:rPr lang="el-GR" dirty="0"/>
              <a:t>Που είναι ο </a:t>
            </a:r>
            <a:r>
              <a:rPr lang="el-GR" dirty="0" err="1"/>
              <a:t>Μηχαν</a:t>
            </a:r>
            <a:r>
              <a:rPr lang="el-GR" dirty="0"/>
              <a:t>. Μηχ. Παραγωγής;</a:t>
            </a:r>
            <a:endParaRPr lang="en-US" dirty="0"/>
          </a:p>
        </p:txBody>
      </p:sp>
      <p:sp>
        <p:nvSpPr>
          <p:cNvPr id="2" name="AutoShape 2" descr="Economic cost of the Baltimore bridge collapse | Brookings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1" y="0"/>
            <a:ext cx="9144000" cy="978584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118800" bIns="118800">
            <a:spAutoFit/>
          </a:bodyPr>
          <a:lstStyle>
            <a:defPPr>
              <a:defRPr lang="el-GR"/>
            </a:defPPr>
            <a:lvl1pPr algn="ctr" eaLnBrk="1" hangingPunct="1">
              <a:spcBef>
                <a:spcPct val="30000"/>
              </a:spcBef>
              <a:spcAft>
                <a:spcPct val="30000"/>
              </a:spcAft>
              <a:buFontTx/>
              <a:buNone/>
              <a:defRPr b="1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9pPr>
          </a:lstStyle>
          <a:p>
            <a:r>
              <a:rPr lang="el-GR" dirty="0" smtClean="0"/>
              <a:t>Ανθεκτικότητα </a:t>
            </a:r>
            <a:r>
              <a:rPr lang="el-GR" dirty="0"/>
              <a:t>σε ένα στενά </a:t>
            </a:r>
            <a:r>
              <a:rPr lang="el-GR" dirty="0" smtClean="0"/>
              <a:t>συμπλεγμένο </a:t>
            </a:r>
            <a:r>
              <a:rPr lang="el-GR" dirty="0"/>
              <a:t>διεθνες περιβάλλον</a:t>
            </a: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2A3BB121-AF0D-76FC-44C3-DE139303EAA1}"/>
              </a:ext>
            </a:extLst>
          </p:cNvPr>
          <p:cNvSpPr/>
          <p:nvPr/>
        </p:nvSpPr>
        <p:spPr>
          <a:xfrm>
            <a:off x="531044" y="1422061"/>
            <a:ext cx="4104456" cy="6168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04" y="1052736"/>
            <a:ext cx="9080500" cy="5196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9527518"/>
      </p:ext>
    </p:extLst>
  </p:cSld>
  <p:clrMapOvr>
    <a:masterClrMapping/>
  </p:clrMapOvr>
  <p:transition spd="slow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" y="0"/>
            <a:ext cx="9144000" cy="609252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118800" bIns="118800">
            <a:spAutoFit/>
          </a:bodyPr>
          <a:lstStyle>
            <a:defPPr>
              <a:defRPr lang="el-GR"/>
            </a:defPPr>
            <a:lvl1pPr algn="ctr" eaLnBrk="1" hangingPunct="1">
              <a:spcBef>
                <a:spcPct val="30000"/>
              </a:spcBef>
              <a:spcAft>
                <a:spcPct val="30000"/>
              </a:spcAft>
              <a:buFontTx/>
              <a:buNone/>
              <a:defRPr b="1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9pPr>
          </a:lstStyle>
          <a:p>
            <a:r>
              <a:rPr lang="el-GR" dirty="0" smtClean="0"/>
              <a:t>Γνώσεις που χρειάζεται Μηχ</a:t>
            </a:r>
            <a:r>
              <a:rPr lang="el-GR" dirty="0"/>
              <a:t>. </a:t>
            </a:r>
            <a:r>
              <a:rPr lang="el-GR" dirty="0" smtClean="0"/>
              <a:t>Παραγωγής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B376B9C4-E8D2-4D78-8B8D-8D38E5AC3958}"/>
              </a:ext>
            </a:extLst>
          </p:cNvPr>
          <p:cNvSpPr txBox="1"/>
          <p:nvPr/>
        </p:nvSpPr>
        <p:spPr>
          <a:xfrm>
            <a:off x="4355976" y="1071481"/>
            <a:ext cx="4306630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 smtClean="0"/>
              <a:t>Επιχειρησιακή Έρευνα / μοντέλα βελτιστοποίησης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/>
              <a:t>Ψηφιακός μετασχηματισμός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 smtClean="0"/>
              <a:t>Πληροφοριακά </a:t>
            </a:r>
            <a:r>
              <a:rPr lang="el-GR" dirty="0"/>
              <a:t>Συστήματα Διοίκησης στην Παραγωγή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/>
              <a:t>Συστήματα Παραγωγής &amp; Διακίνησης Υλικών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 smtClean="0"/>
              <a:t>Βάσεις </a:t>
            </a:r>
            <a:r>
              <a:rPr lang="el-GR" dirty="0"/>
              <a:t>Δεδομένων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/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71532514-0CE9-4A2F-A0D7-D1F01BDAEE3B}"/>
              </a:ext>
            </a:extLst>
          </p:cNvPr>
          <p:cNvSpPr/>
          <p:nvPr/>
        </p:nvSpPr>
        <p:spPr>
          <a:xfrm>
            <a:off x="214855" y="3395195"/>
            <a:ext cx="399710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/>
              <a:t>source: </a:t>
            </a:r>
            <a:r>
              <a:rPr lang="en-GB" sz="800" dirty="0">
                <a:hlinkClick r:id="rId3"/>
              </a:rPr>
              <a:t>https://pixabay.com/photos/logistics-truck-frachtschiff-group-3125136/</a:t>
            </a:r>
            <a:endParaRPr lang="en-GB" sz="1000" dirty="0"/>
          </a:p>
        </p:txBody>
      </p:sp>
      <p:pic>
        <p:nvPicPr>
          <p:cNvPr id="19" name="Picture 4" descr="Logistics, Truck, Frachtschiff, Group, Transmission">
            <a:extLst>
              <a:ext uri="{FF2B5EF4-FFF2-40B4-BE49-F238E27FC236}">
                <a16:creationId xmlns="" xmlns:a16="http://schemas.microsoft.com/office/drawing/2014/main" id="{B9C84A59-6390-4C4A-AA84-55D8CAD29D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9942" y="879980"/>
            <a:ext cx="3379105" cy="2515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1599F72A-664F-44D6-8998-64EC35672C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9943" y="3764886"/>
            <a:ext cx="3379105" cy="2392287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4D85F54A-1235-4BEF-9C29-9C2F51801A7E}"/>
              </a:ext>
            </a:extLst>
          </p:cNvPr>
          <p:cNvSpPr/>
          <p:nvPr/>
        </p:nvSpPr>
        <p:spPr>
          <a:xfrm>
            <a:off x="117727" y="6157532"/>
            <a:ext cx="409423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/>
              <a:t>source: </a:t>
            </a:r>
            <a:r>
              <a:rPr lang="en-GB" sz="800" dirty="0">
                <a:hlinkClick r:id="rId6"/>
              </a:rPr>
              <a:t>https://pixabay.com/illustrations/pay-digit-number-fill-count-mass-1036469/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3611730801"/>
      </p:ext>
    </p:extLst>
  </p:cSld>
  <p:clrMapOvr>
    <a:masterClrMapping/>
  </p:clrMapOvr>
  <p:transition spd="slow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9538AA54-0B54-4BCE-A4DE-384AC7C2486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758" y="3833694"/>
            <a:ext cx="3624186" cy="2411523"/>
          </a:xfrm>
          <a:prstGeom prst="rect">
            <a:avLst/>
          </a:prstGeom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946893" y="0"/>
            <a:ext cx="5671873" cy="609252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118800" bIns="118800">
            <a:spAutoFit/>
          </a:bodyPr>
          <a:lstStyle>
            <a:defPPr>
              <a:defRPr lang="el-GR"/>
            </a:defPPr>
            <a:lvl1pPr algn="ctr" eaLnBrk="1" hangingPunct="1">
              <a:spcBef>
                <a:spcPct val="30000"/>
              </a:spcBef>
              <a:spcAft>
                <a:spcPct val="30000"/>
              </a:spcAft>
              <a:buFontTx/>
              <a:buNone/>
              <a:defRPr b="1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9pPr>
          </a:lstStyle>
          <a:p>
            <a:r>
              <a:rPr lang="el-GR" dirty="0"/>
              <a:t>Που είναι ο </a:t>
            </a:r>
            <a:r>
              <a:rPr lang="el-GR" dirty="0" err="1"/>
              <a:t>Μηχαν</a:t>
            </a:r>
            <a:r>
              <a:rPr lang="el-GR" dirty="0"/>
              <a:t>. Μηχ. Παραγωγής;</a:t>
            </a:r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951D6FC8-E481-4C23-9ED5-1852CCD9D169}"/>
              </a:ext>
            </a:extLst>
          </p:cNvPr>
          <p:cNvSpPr txBox="1"/>
          <p:nvPr/>
        </p:nvSpPr>
        <p:spPr>
          <a:xfrm>
            <a:off x="4355976" y="879980"/>
            <a:ext cx="430663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/>
              <a:t>Προγραμματισμός </a:t>
            </a:r>
            <a:r>
              <a:rPr lang="el-GR" dirty="0" smtClean="0"/>
              <a:t>&amp; </a:t>
            </a:r>
            <a:r>
              <a:rPr lang="el-GR" dirty="0"/>
              <a:t>Διοίκηση Έργων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/>
              <a:t>Διοίκηση Ποιότητας</a:t>
            </a:r>
          </a:p>
          <a:p>
            <a:endParaRPr lang="el-GR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/>
              <a:t>Διαχείριση Ενέργειας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 smtClean="0"/>
              <a:t>Βιωσιμότητα / Κυκλική </a:t>
            </a:r>
            <a:r>
              <a:rPr lang="el-GR" dirty="0"/>
              <a:t>Οικονομία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1FF8D449-D01C-4BD6-B488-FEDADFAB15B1}"/>
              </a:ext>
            </a:extLst>
          </p:cNvPr>
          <p:cNvSpPr/>
          <p:nvPr/>
        </p:nvSpPr>
        <p:spPr>
          <a:xfrm>
            <a:off x="160996" y="3433584"/>
            <a:ext cx="39069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/>
              <a:t>source: </a:t>
            </a:r>
            <a:r>
              <a:rPr lang="en-GB" sz="1000" dirty="0">
                <a:hlinkClick r:id="rId4"/>
              </a:rPr>
              <a:t>http://www.protagon.gr/epikairotita/oi-agnwstes-agwnies-o-oriakos-sxediasmos-to-dna-tou-ergou-46373</a:t>
            </a:r>
            <a:r>
              <a:rPr lang="el-GR" sz="1000" dirty="0"/>
              <a:t> </a:t>
            </a:r>
            <a:endParaRPr lang="en-GB" sz="1000" dirty="0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E2B8882D-16AB-48B3-A779-6A7CE40CE24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242" y="913588"/>
            <a:ext cx="3814702" cy="254437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DA6963D4-AB12-4860-9412-D1B408DF8A65}"/>
              </a:ext>
            </a:extLst>
          </p:cNvPr>
          <p:cNvSpPr/>
          <p:nvPr/>
        </p:nvSpPr>
        <p:spPr>
          <a:xfrm>
            <a:off x="253242" y="6184463"/>
            <a:ext cx="33843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/>
              <a:t>source: </a:t>
            </a:r>
            <a:r>
              <a:rPr lang="en-GB" sz="800" dirty="0">
                <a:hlinkClick r:id="rId7"/>
              </a:rPr>
              <a:t>http://www.tobiasclarsson.com/2009/08/implementation-of-open-innovation-practices-in-swedish-manufacturing-industry/</a:t>
            </a:r>
            <a:r>
              <a:rPr lang="en-GB" sz="800" dirty="0"/>
              <a:t> </a:t>
            </a:r>
            <a:endParaRPr lang="en-GB" sz="1000" dirty="0"/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" y="0"/>
            <a:ext cx="9144000" cy="609252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118800" bIns="118800">
            <a:spAutoFit/>
          </a:bodyPr>
          <a:lstStyle>
            <a:defPPr>
              <a:defRPr lang="el-GR"/>
            </a:defPPr>
            <a:lvl1pPr algn="ctr" eaLnBrk="1" hangingPunct="1">
              <a:spcBef>
                <a:spcPct val="30000"/>
              </a:spcBef>
              <a:spcAft>
                <a:spcPct val="30000"/>
              </a:spcAft>
              <a:buFontTx/>
              <a:buNone/>
              <a:defRPr b="1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9pPr>
          </a:lstStyle>
          <a:p>
            <a:r>
              <a:rPr lang="el-GR" dirty="0"/>
              <a:t>Γνώσεις που χρειάζεται Μηχ. Παραγωγής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9260449"/>
      </p:ext>
    </p:extLst>
  </p:cSld>
  <p:clrMapOvr>
    <a:masterClrMapping/>
  </p:clrMapOvr>
  <p:transition spd="slow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group of people standing in a room&#10;&#10;Description automatically generated">
            <a:extLst>
              <a:ext uri="{FF2B5EF4-FFF2-40B4-BE49-F238E27FC236}">
                <a16:creationId xmlns="" xmlns:a16="http://schemas.microsoft.com/office/drawing/2014/main" id="{F74FB394-DE52-444A-93CE-8B744F3A6A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3888688"/>
            <a:ext cx="3181254" cy="2385941"/>
          </a:xfrm>
          <a:prstGeom prst="rect">
            <a:avLst/>
          </a:prstGeom>
        </p:spPr>
      </p:pic>
      <p:pic>
        <p:nvPicPr>
          <p:cNvPr id="2050" name="Picture 2" descr="Dices, Game, Gambling, Cubes, Numbers, Luck, Random">
            <a:extLst>
              <a:ext uri="{FF2B5EF4-FFF2-40B4-BE49-F238E27FC236}">
                <a16:creationId xmlns="" xmlns:a16="http://schemas.microsoft.com/office/drawing/2014/main" id="{4E129510-EDA8-4CD5-A2D4-751D7BFEC1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884068"/>
            <a:ext cx="3379105" cy="2544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15D90B9B-665C-4499-8202-9B1020A2F32C}"/>
              </a:ext>
            </a:extLst>
          </p:cNvPr>
          <p:cNvSpPr/>
          <p:nvPr/>
        </p:nvSpPr>
        <p:spPr>
          <a:xfrm>
            <a:off x="420732" y="3275814"/>
            <a:ext cx="38111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/>
              <a:t>source: </a:t>
            </a:r>
            <a:r>
              <a:rPr lang="en-GB" sz="800" dirty="0">
                <a:hlinkClick r:id="rId5"/>
              </a:rPr>
              <a:t>https://pixabay.com/vectors/dices-game-gambling-cubes-numbers-160005/</a:t>
            </a:r>
            <a:endParaRPr lang="en-GB" sz="1000" dirty="0"/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F382A985-24B4-4F57-802C-0D669117B0AD}"/>
              </a:ext>
            </a:extLst>
          </p:cNvPr>
          <p:cNvSpPr/>
          <p:nvPr/>
        </p:nvSpPr>
        <p:spPr>
          <a:xfrm>
            <a:off x="2613228" y="6274629"/>
            <a:ext cx="106861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/>
              <a:t>source: NTUA</a:t>
            </a:r>
          </a:p>
        </p:txBody>
      </p:sp>
      <p:sp>
        <p:nvSpPr>
          <p:cNvPr id="19" name="Rectangle 2">
            <a:extLst>
              <a:ext uri="{FF2B5EF4-FFF2-40B4-BE49-F238E27FC236}">
                <a16:creationId xmlns="" xmlns:a16="http://schemas.microsoft.com/office/drawing/2014/main" id="{14ED0AC3-2805-40F4-BB52-75FD80745D40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0"/>
            <a:ext cx="9143999" cy="609252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118800" bIns="118800">
            <a:spAutoFit/>
          </a:bodyPr>
          <a:lstStyle>
            <a:defPPr>
              <a:defRPr lang="el-GR"/>
            </a:defPPr>
            <a:lvl1pPr algn="ctr" eaLnBrk="1" hangingPunct="1">
              <a:spcBef>
                <a:spcPct val="30000"/>
              </a:spcBef>
              <a:spcAft>
                <a:spcPct val="30000"/>
              </a:spcAft>
              <a:buFontTx/>
              <a:buNone/>
              <a:defRPr b="1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9pPr>
          </a:lstStyle>
          <a:p>
            <a:r>
              <a:rPr lang="el-GR" dirty="0"/>
              <a:t>Γνώσεις που χρειάζεται Μηχ. Παραγωγής</a:t>
            </a:r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711270C6-3624-40DE-B9C6-F1D96C91A476}"/>
              </a:ext>
            </a:extLst>
          </p:cNvPr>
          <p:cNvSpPr txBox="1"/>
          <p:nvPr/>
        </p:nvSpPr>
        <p:spPr>
          <a:xfrm>
            <a:off x="4345834" y="1013656"/>
            <a:ext cx="4306630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/>
              <a:t>Διαχείριση Διακινδύνευσης και Επιχειρησιακής </a:t>
            </a:r>
            <a:r>
              <a:rPr lang="el-GR" dirty="0" smtClean="0"/>
              <a:t>Συνέχειας</a:t>
            </a:r>
            <a:endParaRPr lang="el-GR" dirty="0"/>
          </a:p>
          <a:p>
            <a:endParaRPr lang="el-GR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/>
              <a:t>Επιχειρηματικός Σχεδιασμός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 smtClean="0"/>
              <a:t>Μάρκετινγκ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 smtClean="0"/>
              <a:t>Τεχνική Νομοθεσία &amp; πρότυπα</a:t>
            </a:r>
            <a:endParaRPr lang="el-GR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405270658"/>
      </p:ext>
    </p:extLst>
  </p:cSld>
  <p:clrMapOvr>
    <a:masterClrMapping/>
  </p:clrMapOvr>
  <p:transition spd="slow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C72481A3-6534-46E7-8060-D659C284F860}"/>
              </a:ext>
            </a:extLst>
          </p:cNvPr>
          <p:cNvSpPr txBox="1"/>
          <p:nvPr/>
        </p:nvSpPr>
        <p:spPr>
          <a:xfrm>
            <a:off x="4339952" y="1268760"/>
            <a:ext cx="430663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 smtClean="0"/>
              <a:t>Περιβάλλον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 smtClean="0"/>
              <a:t>Ασφάλεια </a:t>
            </a:r>
            <a:r>
              <a:rPr lang="el-GR" dirty="0"/>
              <a:t>&amp; </a:t>
            </a:r>
            <a:r>
              <a:rPr lang="el-GR" dirty="0" smtClean="0"/>
              <a:t>Υγεία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 smtClean="0"/>
              <a:t>Εργονομία</a:t>
            </a:r>
            <a:endParaRPr lang="el-GR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 err="1" smtClean="0"/>
              <a:t>Διάδραση</a:t>
            </a:r>
            <a:r>
              <a:rPr lang="el-GR" dirty="0" smtClean="0"/>
              <a:t> </a:t>
            </a:r>
            <a:r>
              <a:rPr lang="el-GR" dirty="0"/>
              <a:t>Ανθρώπου -Μηχανής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/>
          </a:p>
        </p:txBody>
      </p:sp>
      <p:sp>
        <p:nvSpPr>
          <p:cNvPr id="10" name="Rectangle 9"/>
          <p:cNvSpPr/>
          <p:nvPr/>
        </p:nvSpPr>
        <p:spPr>
          <a:xfrm>
            <a:off x="367319" y="3308367"/>
            <a:ext cx="375369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/>
              <a:t>source: </a:t>
            </a:r>
            <a:r>
              <a:rPr lang="en-GB" sz="800" dirty="0">
                <a:hlinkClick r:id="rId3"/>
              </a:rPr>
              <a:t>https://pixabay.com/photos/industrial-security-logistic-1636390/</a:t>
            </a:r>
            <a:endParaRPr lang="en-GB" sz="1000" dirty="0"/>
          </a:p>
        </p:txBody>
      </p:sp>
      <p:pic>
        <p:nvPicPr>
          <p:cNvPr id="1036" name="Picture 12" descr="Industrial, Security, Logistic">
            <a:extLst>
              <a:ext uri="{FF2B5EF4-FFF2-40B4-BE49-F238E27FC236}">
                <a16:creationId xmlns="" xmlns:a16="http://schemas.microsoft.com/office/drawing/2014/main" id="{F3E5B19A-C764-48B2-A853-2B46DD2945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7319" y="844612"/>
            <a:ext cx="3708713" cy="2487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2">
            <a:extLst>
              <a:ext uri="{FF2B5EF4-FFF2-40B4-BE49-F238E27FC236}">
                <a16:creationId xmlns="" xmlns:a16="http://schemas.microsoft.com/office/drawing/2014/main" id="{93EF6AE8-6799-4873-8E96-1DA05A76A00B}"/>
              </a:ext>
            </a:extLst>
          </p:cNvPr>
          <p:cNvSpPr txBox="1">
            <a:spLocks noChangeArrowheads="1"/>
          </p:cNvSpPr>
          <p:nvPr/>
        </p:nvSpPr>
        <p:spPr>
          <a:xfrm>
            <a:off x="946893" y="0"/>
            <a:ext cx="5671873" cy="609252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118800" bIns="118800">
            <a:spAutoFit/>
          </a:bodyPr>
          <a:lstStyle>
            <a:defPPr>
              <a:defRPr lang="el-GR"/>
            </a:defPPr>
            <a:lvl1pPr algn="ctr" eaLnBrk="1" hangingPunct="1">
              <a:spcBef>
                <a:spcPct val="30000"/>
              </a:spcBef>
              <a:spcAft>
                <a:spcPct val="30000"/>
              </a:spcAft>
              <a:buFontTx/>
              <a:buNone/>
              <a:defRPr b="1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9pPr>
          </a:lstStyle>
          <a:p>
            <a:r>
              <a:rPr lang="el-GR" dirty="0"/>
              <a:t>Που είναι ο </a:t>
            </a:r>
            <a:r>
              <a:rPr lang="el-GR" dirty="0" err="1"/>
              <a:t>Μηχαν</a:t>
            </a:r>
            <a:r>
              <a:rPr lang="el-GR" dirty="0"/>
              <a:t>. Μηχ. Παραγωγής;</a:t>
            </a:r>
            <a:endParaRPr lang="en-US" dirty="0"/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1" y="0"/>
            <a:ext cx="9144000" cy="609252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118800" bIns="118800">
            <a:spAutoFit/>
          </a:bodyPr>
          <a:lstStyle>
            <a:defPPr>
              <a:defRPr lang="el-GR"/>
            </a:defPPr>
            <a:lvl1pPr algn="ctr" eaLnBrk="1" hangingPunct="1">
              <a:spcBef>
                <a:spcPct val="30000"/>
              </a:spcBef>
              <a:spcAft>
                <a:spcPct val="30000"/>
              </a:spcAft>
              <a:buFontTx/>
              <a:buNone/>
              <a:defRPr b="1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9pPr>
          </a:lstStyle>
          <a:p>
            <a:r>
              <a:rPr lang="el-GR" dirty="0"/>
              <a:t>Γνώσεις που χρειάζεται Μηχ. Παραγωγής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B27277B7-6707-10FD-9AB4-A55FFCE6FBF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23226"/>
          <a:stretch/>
        </p:blipFill>
        <p:spPr>
          <a:xfrm>
            <a:off x="367319" y="3554588"/>
            <a:ext cx="3708713" cy="2721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631783"/>
      </p:ext>
    </p:extLst>
  </p:cSld>
  <p:clrMapOvr>
    <a:masterClrMapping/>
  </p:clrMapOvr>
  <p:transition spd="slow">
    <p:pull/>
  </p:transition>
</p:sld>
</file>

<file path=ppt/theme/theme1.xml><?xml version="1.0" encoding="utf-8"?>
<a:theme xmlns:a="http://schemas.openxmlformats.org/drawingml/2006/main" name="Default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00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15627</TotalTime>
  <Words>587</Words>
  <Application>Microsoft Office PowerPoint</Application>
  <PresentationFormat>On-screen Show (4:3)</PresentationFormat>
  <Paragraphs>155</Paragraphs>
  <Slides>13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Default Design</vt:lpstr>
      <vt:lpstr>Κύκλος Σπουδών:  Μηχανολόγου Μηχανικού Παραγωγής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Konstantinos</dc:creator>
  <cp:lastModifiedBy>Dimitris Nathanael</cp:lastModifiedBy>
  <cp:revision>623</cp:revision>
  <dcterms:created xsi:type="dcterms:W3CDTF">2007-01-12T07:23:59Z</dcterms:created>
  <dcterms:modified xsi:type="dcterms:W3CDTF">2024-05-29T13:22:52Z</dcterms:modified>
</cp:coreProperties>
</file>