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594" r:id="rId3"/>
    <p:sldId id="595" r:id="rId4"/>
    <p:sldId id="596" r:id="rId5"/>
    <p:sldId id="597" r:id="rId6"/>
    <p:sldId id="598" r:id="rId7"/>
    <p:sldId id="599" r:id="rId8"/>
    <p:sldId id="600" r:id="rId9"/>
    <p:sldId id="601" r:id="rId10"/>
    <p:sldId id="602" r:id="rId11"/>
    <p:sldId id="606" r:id="rId12"/>
    <p:sldId id="607" r:id="rId13"/>
    <p:sldId id="609" r:id="rId14"/>
    <p:sldId id="610" r:id="rId15"/>
    <p:sldId id="608" r:id="rId16"/>
    <p:sldId id="614" r:id="rId17"/>
    <p:sldId id="612" r:id="rId18"/>
    <p:sldId id="611" r:id="rId19"/>
    <p:sldId id="616" r:id="rId20"/>
    <p:sldId id="604" r:id="rId21"/>
    <p:sldId id="605" r:id="rId22"/>
  </p:sldIdLst>
  <p:sldSz cx="9144000" cy="6858000" type="screen4x3"/>
  <p:notesSz cx="7315200" cy="96012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ABE24E7-DE55-49EF-B02B-5FEA5C4B9328}">
          <p14:sldIdLst>
            <p14:sldId id="256"/>
            <p14:sldId id="594"/>
            <p14:sldId id="595"/>
            <p14:sldId id="596"/>
            <p14:sldId id="597"/>
            <p14:sldId id="598"/>
            <p14:sldId id="599"/>
            <p14:sldId id="600"/>
            <p14:sldId id="601"/>
            <p14:sldId id="602"/>
            <p14:sldId id="606"/>
            <p14:sldId id="607"/>
            <p14:sldId id="609"/>
            <p14:sldId id="610"/>
            <p14:sldId id="608"/>
            <p14:sldId id="614"/>
            <p14:sldId id="612"/>
            <p14:sldId id="611"/>
            <p14:sldId id="616"/>
            <p14:sldId id="604"/>
            <p14:sldId id="6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3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FF3300"/>
    <a:srgbClr val="000099"/>
    <a:srgbClr val="969696"/>
    <a:srgbClr val="777777"/>
    <a:srgbClr val="33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9" autoAdjust="0"/>
    <p:restoredTop sz="86422" autoAdjust="0"/>
  </p:normalViewPr>
  <p:slideViewPr>
    <p:cSldViewPr>
      <p:cViewPr varScale="1">
        <p:scale>
          <a:sx n="103" d="100"/>
          <a:sy n="103" d="100"/>
        </p:scale>
        <p:origin x="11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2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50" d="100"/>
          <a:sy n="150" d="100"/>
        </p:scale>
        <p:origin x="306" y="30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t" anchorCtr="0" compatLnSpc="1">
            <a:prstTxWarp prst="textNoShape">
              <a:avLst/>
            </a:prstTxWarp>
          </a:bodyPr>
          <a:lstStyle>
            <a:lvl1pPr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t" anchorCtr="0" compatLnSpc="1">
            <a:prstTxWarp prst="textNoShape">
              <a:avLst/>
            </a:prstTxWarp>
          </a:bodyPr>
          <a:lstStyle>
            <a:lvl1pPr algn="r"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b" anchorCtr="0" compatLnSpc="1">
            <a:prstTxWarp prst="textNoShape">
              <a:avLst/>
            </a:prstTxWarp>
          </a:bodyPr>
          <a:lstStyle>
            <a:lvl1pPr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b" anchorCtr="0" compatLnSpc="1">
            <a:prstTxWarp prst="textNoShape">
              <a:avLst/>
            </a:prstTxWarp>
          </a:bodyPr>
          <a:lstStyle>
            <a:lvl1pPr algn="r"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C80DD71-1BD4-401C-8246-01111EC227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53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t" anchorCtr="0" compatLnSpc="1">
            <a:prstTxWarp prst="textNoShape">
              <a:avLst/>
            </a:prstTxWarp>
          </a:bodyPr>
          <a:lstStyle>
            <a:lvl1pPr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t" anchorCtr="0" compatLnSpc="1">
            <a:prstTxWarp prst="textNoShape">
              <a:avLst/>
            </a:prstTxWarp>
          </a:bodyPr>
          <a:lstStyle>
            <a:lvl1pPr algn="r"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b" anchorCtr="0" compatLnSpc="1">
            <a:prstTxWarp prst="textNoShape">
              <a:avLst/>
            </a:prstTxWarp>
          </a:bodyPr>
          <a:lstStyle>
            <a:lvl1pPr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95" tIns="45148" rIns="90295" bIns="45148" numCol="1" anchor="b" anchorCtr="0" compatLnSpc="1">
            <a:prstTxWarp prst="textNoShape">
              <a:avLst/>
            </a:prstTxWarp>
          </a:bodyPr>
          <a:lstStyle>
            <a:lvl1pPr algn="r" defTabSz="903288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E3D2265-70D1-47C2-AA47-4E9AD129E00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2737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 eaLnBrk="0" hangingPunct="0">
              <a:defRPr b="1">
                <a:solidFill>
                  <a:schemeClr val="tx2"/>
                </a:solidFill>
                <a:latin typeface="Arial" charset="0"/>
              </a:defRPr>
            </a:lvl1pPr>
            <a:lvl2pPr marL="742950" indent="-285750" defTabSz="903288" eaLnBrk="0" hangingPunct="0">
              <a:defRPr b="1">
                <a:solidFill>
                  <a:schemeClr val="tx2"/>
                </a:solidFill>
                <a:latin typeface="Arial" charset="0"/>
              </a:defRPr>
            </a:lvl2pPr>
            <a:lvl3pPr marL="1143000" indent="-228600" defTabSz="903288" eaLnBrk="0" hangingPunct="0">
              <a:defRPr b="1">
                <a:solidFill>
                  <a:schemeClr val="tx2"/>
                </a:solidFill>
                <a:latin typeface="Arial" charset="0"/>
              </a:defRPr>
            </a:lvl3pPr>
            <a:lvl4pPr marL="1600200" indent="-228600" defTabSz="903288" eaLnBrk="0" hangingPunct="0">
              <a:defRPr b="1">
                <a:solidFill>
                  <a:schemeClr val="tx2"/>
                </a:solidFill>
                <a:latin typeface="Arial" charset="0"/>
              </a:defRPr>
            </a:lvl4pPr>
            <a:lvl5pPr marL="2057400" indent="-228600" defTabSz="903288" eaLnBrk="0" hangingPunct="0">
              <a:defRPr b="1">
                <a:solidFill>
                  <a:schemeClr val="tx2"/>
                </a:solidFill>
                <a:latin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fld id="{3154B789-8FC7-479D-9A74-490DC538FA37}" type="slidenum">
              <a:rPr lang="de-DE" b="0">
                <a:solidFill>
                  <a:schemeClr val="tx1"/>
                </a:solidFill>
                <a:latin typeface="Times New Roman" pitchFamily="18" charset="0"/>
              </a:rPr>
              <a:pPr eaLnBrk="1" hangingPunct="1"/>
              <a:t>1</a:t>
            </a:fld>
            <a:endParaRPr lang="de-DE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 </a:t>
            </a:r>
          </a:p>
          <a:p>
            <a:pPr eaLnBrk="1" hangingPunct="1"/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91"/>
          <p:cNvSpPr>
            <a:spLocks noChangeArrowheads="1"/>
          </p:cNvSpPr>
          <p:nvPr userDrawn="1"/>
        </p:nvSpPr>
        <p:spPr bwMode="auto">
          <a:xfrm flipV="1">
            <a:off x="0" y="6237312"/>
            <a:ext cx="9144000" cy="620688"/>
          </a:xfrm>
          <a:prstGeom prst="rect">
            <a:avLst/>
          </a:prstGeom>
          <a:solidFill>
            <a:srgbClr val="FF0000"/>
          </a:solidFill>
          <a:ln w="349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5725" y="4192588"/>
            <a:ext cx="8001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Ins="54000" anchor="b"/>
          <a:lstStyle/>
          <a:p>
            <a:pPr algn="r"/>
            <a:endParaRPr lang="en-GB" sz="3000" b="0">
              <a:solidFill>
                <a:schemeClr val="tx1"/>
              </a:solidFill>
            </a:endParaRPr>
          </a:p>
        </p:txBody>
      </p:sp>
      <p:sp>
        <p:nvSpPr>
          <p:cNvPr id="5" name="Freeform 150"/>
          <p:cNvSpPr>
            <a:spLocks/>
          </p:cNvSpPr>
          <p:nvPr/>
        </p:nvSpPr>
        <p:spPr bwMode="auto">
          <a:xfrm>
            <a:off x="1466850" y="3060700"/>
            <a:ext cx="3175" cy="4763"/>
          </a:xfrm>
          <a:custGeom>
            <a:avLst/>
            <a:gdLst>
              <a:gd name="T0" fmla="*/ 0 w 7"/>
              <a:gd name="T1" fmla="*/ 4763 h 10"/>
              <a:gd name="T2" fmla="*/ 3175 w 7"/>
              <a:gd name="T3" fmla="*/ 4763 h 10"/>
              <a:gd name="T4" fmla="*/ 3175 w 7"/>
              <a:gd name="T5" fmla="*/ 0 h 10"/>
              <a:gd name="T6" fmla="*/ 0 w 7"/>
              <a:gd name="T7" fmla="*/ 4763 h 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" h="10">
                <a:moveTo>
                  <a:pt x="0" y="10"/>
                </a:moveTo>
                <a:lnTo>
                  <a:pt x="7" y="10"/>
                </a:lnTo>
                <a:lnTo>
                  <a:pt x="7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6725" y="4103688"/>
            <a:ext cx="7772400" cy="1143000"/>
          </a:xfrm>
        </p:spPr>
        <p:txBody>
          <a:bodyPr/>
          <a:lstStyle>
            <a:lvl1pPr algn="l">
              <a:defRPr sz="2800" b="1" i="0"/>
            </a:lvl1pPr>
          </a:lstStyle>
          <a:p>
            <a:pPr lvl="0"/>
            <a:r>
              <a:rPr lang="en-GB" noProof="0"/>
              <a:t>Click here to enter the WP or task or subtask nr. </a:t>
            </a:r>
            <a:br>
              <a:rPr lang="en-GB" noProof="0"/>
            </a:br>
            <a:r>
              <a:rPr lang="en-GB" noProof="0"/>
              <a:t>Enter your name here in teh second line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457200" y="6453188"/>
            <a:ext cx="6858000" cy="3413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1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l-GR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7667625" y="6453188"/>
            <a:ext cx="1289050" cy="3444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0930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3737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260350"/>
            <a:ext cx="2057400" cy="5761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21387" cy="5761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300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0338" y="260350"/>
            <a:ext cx="5999162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341438"/>
            <a:ext cx="4038600" cy="4679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341438"/>
            <a:ext cx="4038600" cy="4679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079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130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68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341438"/>
            <a:ext cx="4038600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341438"/>
            <a:ext cx="4038600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8264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6683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73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988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06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521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00338" y="260350"/>
            <a:ext cx="599916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here to insert title of viewgraph</a:t>
            </a:r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85725" y="4192588"/>
            <a:ext cx="8001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Ins="54000" anchor="b"/>
          <a:lstStyle/>
          <a:p>
            <a:pPr algn="r"/>
            <a:endParaRPr lang="en-GB" sz="3000" b="0">
              <a:solidFill>
                <a:schemeClr val="tx1"/>
              </a:solidFill>
            </a:endParaRPr>
          </a:p>
        </p:txBody>
      </p:sp>
      <p:sp>
        <p:nvSpPr>
          <p:cNvPr id="1028" name="Rectangle 12"/>
          <p:cNvSpPr>
            <a:spLocks noChangeArrowheads="1"/>
          </p:cNvSpPr>
          <p:nvPr/>
        </p:nvSpPr>
        <p:spPr bwMode="auto">
          <a:xfrm rot="10800000" flipV="1">
            <a:off x="0" y="6237288"/>
            <a:ext cx="9144000" cy="620712"/>
          </a:xfrm>
          <a:prstGeom prst="rect">
            <a:avLst/>
          </a:prstGeom>
          <a:solidFill>
            <a:srgbClr val="FF0000"/>
          </a:solidFill>
          <a:ln w="349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cap="all" dirty="0">
              <a:solidFill>
                <a:srgbClr val="DDDDDD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l-GR" sz="1200" b="1" kern="1200" cap="none" baseline="0" dirty="0">
                <a:solidFill>
                  <a:srgbClr val="DDDDDD"/>
                </a:solidFill>
                <a:effectLst/>
                <a:latin typeface="Arial" charset="0"/>
                <a:ea typeface="+mn-ea"/>
                <a:cs typeface="+mn-cs"/>
              </a:rPr>
              <a:t>Παρουσίαση Κύκλων Σπουδών Σχολής Μηχανολόγων Μηχανικών 30/5/2024</a:t>
            </a:r>
            <a:endParaRPr lang="en-US" sz="1200" b="1" kern="1200" cap="none" baseline="0" dirty="0">
              <a:solidFill>
                <a:srgbClr val="DDDDDD"/>
              </a:solidFill>
              <a:effectLst/>
              <a:latin typeface="Arial" charset="0"/>
              <a:ea typeface="+mn-ea"/>
              <a:cs typeface="+mn-cs"/>
            </a:endParaRPr>
          </a:p>
          <a:p>
            <a:pPr algn="l"/>
            <a:endParaRPr lang="en-US" sz="1400" dirty="0"/>
          </a:p>
        </p:txBody>
      </p:sp>
      <p:sp>
        <p:nvSpPr>
          <p:cNvPr id="1029" name="Rectangle 13"/>
          <p:cNvSpPr>
            <a:spLocks noChangeArrowheads="1"/>
          </p:cNvSpPr>
          <p:nvPr/>
        </p:nvSpPr>
        <p:spPr bwMode="auto">
          <a:xfrm>
            <a:off x="395288" y="6337300"/>
            <a:ext cx="727233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i="1" dirty="0">
              <a:solidFill>
                <a:schemeClr val="bg1"/>
              </a:solidFill>
            </a:endParaRPr>
          </a:p>
        </p:txBody>
      </p:sp>
      <p:sp>
        <p:nvSpPr>
          <p:cNvPr id="1030" name="Rectangle 14"/>
          <p:cNvSpPr>
            <a:spLocks noChangeArrowheads="1"/>
          </p:cNvSpPr>
          <p:nvPr/>
        </p:nvSpPr>
        <p:spPr bwMode="auto">
          <a:xfrm>
            <a:off x="6948488" y="6381750"/>
            <a:ext cx="1728787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fld id="{53BD2D1B-C650-4D93-BFAD-7A0765286DDE}" type="slidenum">
              <a:rPr lang="en-GB" sz="1600" i="1" smtClean="0">
                <a:solidFill>
                  <a:schemeClr val="bg1"/>
                </a:solidFill>
                <a:latin typeface="Times New Roman" pitchFamily="18" charset="0"/>
              </a:rPr>
              <a:pPr algn="r"/>
              <a:t>‹#›</a:t>
            </a:fld>
            <a:r>
              <a:rPr lang="en-GB" sz="1600" i="1" dirty="0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el-GR" sz="1600" i="1" dirty="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en-US" sz="1600" i="1" dirty="0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lang="en-GB" sz="1600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4067175" y="4076700"/>
            <a:ext cx="302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l-GR" sz="2000">
              <a:latin typeface="Times New Roman" pitchFamily="18" charset="0"/>
            </a:endParaRPr>
          </a:p>
        </p:txBody>
      </p:sp>
      <p:sp>
        <p:nvSpPr>
          <p:cNvPr id="1033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341438"/>
            <a:ext cx="82296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dirty="0"/>
              <a:t>Click to edit Master text styles</a:t>
            </a:r>
          </a:p>
          <a:p>
            <a:pPr lvl="1"/>
            <a:r>
              <a:rPr lang="el-GR" dirty="0"/>
              <a:t>Second level</a:t>
            </a:r>
          </a:p>
          <a:p>
            <a:pPr lvl="2"/>
            <a:r>
              <a:rPr lang="el-GR" dirty="0"/>
              <a:t>Third level</a:t>
            </a:r>
          </a:p>
          <a:p>
            <a:pPr lvl="3"/>
            <a:r>
              <a:rPr lang="el-GR" dirty="0"/>
              <a:t>Fourth level</a:t>
            </a:r>
          </a:p>
          <a:p>
            <a:pPr lvl="4"/>
            <a:r>
              <a:rPr lang="el-GR" dirty="0"/>
              <a:t>Fifth level</a:t>
            </a:r>
          </a:p>
        </p:txBody>
      </p:sp>
      <p:sp>
        <p:nvSpPr>
          <p:cNvPr id="1034" name="Line 21"/>
          <p:cNvSpPr>
            <a:spLocks noChangeShapeType="1"/>
          </p:cNvSpPr>
          <p:nvPr/>
        </p:nvSpPr>
        <p:spPr bwMode="auto">
          <a:xfrm>
            <a:off x="1116013" y="765175"/>
            <a:ext cx="75596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11" name="Picture 10" descr="Logo_NTUA_correct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52524" y="100994"/>
            <a:ext cx="683568" cy="6764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i="1">
          <a:solidFill>
            <a:srgbClr val="FF66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6.mp4"/><Relationship Id="rId7" Type="http://schemas.openxmlformats.org/officeDocument/2006/relationships/image" Target="../media/image30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03648" y="1484784"/>
            <a:ext cx="6336704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ts val="600"/>
              </a:spcBef>
            </a:pPr>
            <a:r>
              <a:rPr lang="el-GR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Παρουσίαση Κύκλων Σπουδών Σχολής Μηχανολόγων Μηχανικών</a:t>
            </a:r>
          </a:p>
          <a:p>
            <a:pPr algn="ctr" eaLnBrk="1" hangingPunct="1">
              <a:spcBef>
                <a:spcPts val="600"/>
              </a:spcBef>
            </a:pPr>
            <a:r>
              <a:rPr lang="el-GR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Αθήνα </a:t>
            </a:r>
            <a:r>
              <a:rPr lang="en-US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30</a:t>
            </a:r>
            <a:r>
              <a:rPr lang="el-GR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Μα</a:t>
            </a:r>
            <a:r>
              <a:rPr lang="el-GR" altLang="en-US" sz="3200" b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ΐου</a:t>
            </a:r>
            <a:r>
              <a:rPr lang="el-GR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202</a:t>
            </a:r>
            <a:r>
              <a:rPr lang="en-US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4</a:t>
            </a:r>
            <a:r>
              <a:rPr lang="el-GR" altLang="en-US" sz="3200" b="0" i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altLang="en-US" sz="3200" b="0" i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4017" y="3645024"/>
            <a:ext cx="8892479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l-GR" sz="2800" kern="0" dirty="0">
                <a:solidFill>
                  <a:srgbClr val="FF0000"/>
                </a:solidFill>
                <a:latin typeface="Calibri" pitchFamily="34" charset="0"/>
                <a:ea typeface="+mj-ea"/>
                <a:cs typeface="Calibri" pitchFamily="34" charset="0"/>
              </a:rPr>
              <a:t>Κύκλος Εναέριων και Επίγειων Μεταφορικών Μέσων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87342" y="90663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National Technical University of Athens, Greece, </a:t>
            </a:r>
            <a:br>
              <a:rPr lang="en-US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School of Mechanical Engineering</a:t>
            </a:r>
            <a:endParaRPr lang="en-GB" b="0" kern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6424" y="465487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b="0" kern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Βασίλης Ριζιώτης</a:t>
            </a:r>
            <a:br>
              <a:rPr lang="en-US" b="0" kern="0" dirty="0">
                <a:solidFill>
                  <a:schemeClr val="tx1"/>
                </a:solidFill>
              </a:rPr>
            </a:br>
            <a:r>
              <a:rPr lang="el-GR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Αναπληρωτής Καθηγητής</a:t>
            </a:r>
            <a:endParaRPr lang="el-GR" dirty="0"/>
          </a:p>
        </p:txBody>
      </p:sp>
      <p:sp>
        <p:nvSpPr>
          <p:cNvPr id="9" name="Rectangle 8"/>
          <p:cNvSpPr/>
          <p:nvPr/>
        </p:nvSpPr>
        <p:spPr>
          <a:xfrm>
            <a:off x="539552" y="46531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b="0" kern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Δημήτρης Κουλοχέρης</a:t>
            </a:r>
            <a:br>
              <a:rPr lang="en-US" b="0" kern="0" dirty="0">
                <a:solidFill>
                  <a:schemeClr val="tx1"/>
                </a:solidFill>
              </a:rPr>
            </a:br>
            <a:r>
              <a:rPr lang="el-GR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Καθηγητής</a:t>
            </a:r>
            <a:endParaRPr lang="el-G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Δυνατότητες επαγγελματικής αποκατάστασης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908720"/>
            <a:ext cx="8640960" cy="48013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Αυτοκινητοβιομηχανία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Αγωνιστικές ομάδες  (</a:t>
            </a:r>
            <a:r>
              <a:rPr lang="en-US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Formula1)</a:t>
            </a:r>
            <a:endParaRPr lang="el-GR" sz="24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Βιομηχανίες υπερκατασκευών (αμαξωμάτων) φορτηγών οχημάτων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Οδικές – εμπορευματικές μεταφορές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Αεροπορικές εταιρείες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Αερολιμένες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Εταιρείες κατασκευής ανεμογεννητριών (</a:t>
            </a:r>
            <a:r>
              <a:rPr lang="el-GR" sz="2400" b="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οι δρομείς Α/Γ αποτελούν αμιγώς αεροναυτική εφαρμογή</a:t>
            </a: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Δυνατότητες επαγγελματικής αποκατάστασης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957783"/>
            <a:ext cx="86409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Σιδηροδρομικές εταιρείες 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Εταιρείες συμβούλων που παρέχουν υπηρεσίες «υψηλής έντασης γνώσης»</a:t>
            </a:r>
            <a:endParaRPr lang="en-US" sz="24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Εταιρείες ανάπτυξης λογισμικού για προβλήματα υπολογιστικής μηχανικής (στερεού και ρευστού)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412776"/>
            <a:ext cx="4189413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Πεδία Δραστηριότητας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3960440" cy="262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076056" y="908720"/>
            <a:ext cx="2708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Αεροδυναμικές Μετρήσεις</a:t>
            </a:r>
            <a:endParaRPr lang="el-GR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789040"/>
            <a:ext cx="2951733" cy="239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Πεδία Δραστηριότητας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4891" y="796062"/>
            <a:ext cx="4616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Δυναμική Ανάλυση</a:t>
            </a:r>
            <a:r>
              <a:rPr lang="en-US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– </a:t>
            </a:r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Ανάλυση ιδιοσυχνοτήτων</a:t>
            </a:r>
            <a:endParaRPr lang="el-G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0466" y="1215591"/>
            <a:ext cx="4101888" cy="210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EA9189-1925-4112-8A2C-3E5AA65029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4" y="1171105"/>
            <a:ext cx="4023360" cy="21945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928C12-9054-4B59-BDCA-952B248466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68" y="3861047"/>
            <a:ext cx="4055196" cy="2211925"/>
          </a:xfrm>
          <a:prstGeom prst="rect">
            <a:avLst/>
          </a:prstGeom>
        </p:spPr>
      </p:pic>
      <p:pic>
        <p:nvPicPr>
          <p:cNvPr id="3" name="Flutter at a Glanc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99992" y="3429000"/>
            <a:ext cx="4536504" cy="270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Πεδία Δραστηριότητας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83768" y="836712"/>
            <a:ext cx="2543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Αεροακουστική</a:t>
            </a:r>
            <a:r>
              <a:rPr lang="en-US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Ανάλυση</a:t>
            </a: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43979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836712"/>
            <a:ext cx="349175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149080"/>
            <a:ext cx="3206047" cy="195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Πεδία Δραστηριότητας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63711" y="908720"/>
            <a:ext cx="24604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Αεροδυναμική Ανάλυση</a:t>
            </a:r>
            <a:endParaRPr lang="el-GR" dirty="0"/>
          </a:p>
        </p:txBody>
      </p:sp>
      <p:pic>
        <p:nvPicPr>
          <p:cNvPr id="3" name="untitle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1237587"/>
            <a:ext cx="8460432" cy="476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Πεδία Δραστηριότητας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1560" y="5488994"/>
            <a:ext cx="350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Εντατική κατάσταση δεξαμενής βυτιοφόρου οχήματος</a:t>
            </a:r>
            <a:endParaRPr lang="el-G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967B84-3543-41FF-97CC-FDE9007320B6}"/>
              </a:ext>
            </a:extLst>
          </p:cNvPr>
          <p:cNvSpPr/>
          <p:nvPr/>
        </p:nvSpPr>
        <p:spPr>
          <a:xfrm>
            <a:off x="4882512" y="971436"/>
            <a:ext cx="350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Προσομοίωση πλαισίου με το φορτίο λειτουργίας</a:t>
            </a:r>
            <a:endParaRPr lang="el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9094E0-7E25-4311-93A8-D49DE41CF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72" y="1617767"/>
            <a:ext cx="4724400" cy="2362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415F3-7FA0-4838-AEC0-705DFB83D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26794"/>
            <a:ext cx="47244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11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Πεδία Δραστηριότητας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35F0E0B-C8D9-4C09-9661-D22B5132E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Rectangle 3"/>
          <p:cNvSpPr/>
          <p:nvPr/>
        </p:nvSpPr>
        <p:spPr>
          <a:xfrm>
            <a:off x="611560" y="5488994"/>
            <a:ext cx="350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Δυναμική Ανάλυση</a:t>
            </a:r>
            <a:r>
              <a:rPr lang="en-US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καθισμάτων Σχολικού Λεωφορείου</a:t>
            </a:r>
            <a:endParaRPr lang="el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064552-70E0-4E41-B304-BDA937642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69530"/>
            <a:ext cx="4480560" cy="2743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530CA3-C6D0-4773-8541-E93739F8D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12" y="1405880"/>
            <a:ext cx="4480560" cy="27432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5967B84-3543-41FF-97CC-FDE9007320B6}"/>
              </a:ext>
            </a:extLst>
          </p:cNvPr>
          <p:cNvSpPr/>
          <p:nvPr/>
        </p:nvSpPr>
        <p:spPr>
          <a:xfrm>
            <a:off x="4882512" y="971436"/>
            <a:ext cx="350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Δυναμική Ανάλυση</a:t>
            </a:r>
            <a:r>
              <a:rPr lang="en-US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Knuckle Joint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24364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BC67F-52A1-4DAA-B621-E566EB5D3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>
                <a:solidFill>
                  <a:srgbClr val="FF0000"/>
                </a:solidFill>
              </a:rPr>
              <a:t>Πεδία Δραστηριότητας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95481-407D-4577-986B-DACF30990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2080" y="2804150"/>
            <a:ext cx="3536234" cy="792088"/>
          </a:xfrm>
        </p:spPr>
        <p:txBody>
          <a:bodyPr/>
          <a:lstStyle/>
          <a:p>
            <a:pPr marL="0" indent="0" algn="ctr">
              <a:buNone/>
            </a:pPr>
            <a:r>
              <a:rPr lang="el-GR"/>
              <a:t>Μετρήσεις δυναμικών μεγεθών (1/2)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745D2A-3D37-4E08-BDDF-61288440F8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31"/>
          <a:stretch/>
        </p:blipFill>
        <p:spPr>
          <a:xfrm>
            <a:off x="5580111" y="3740254"/>
            <a:ext cx="2602778" cy="22090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DF6912-AE3B-4B01-A22A-57A3520497D1}"/>
              </a:ext>
            </a:extLst>
          </p:cNvPr>
          <p:cNvSpPr txBox="1">
            <a:spLocks/>
          </p:cNvSpPr>
          <p:nvPr/>
        </p:nvSpPr>
        <p:spPr bwMode="auto">
          <a:xfrm>
            <a:off x="827584" y="4005064"/>
            <a:ext cx="381642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l-GR" b="0" kern="0" dirty="0"/>
              <a:t>Προσομοίωση Δυναμικής Συμπεριφοράς</a:t>
            </a:r>
            <a:endParaRPr lang="en-US" b="0" kern="0" dirty="0"/>
          </a:p>
        </p:txBody>
      </p:sp>
      <p:pic>
        <p:nvPicPr>
          <p:cNvPr id="8" name="DLC_100km_h_1">
            <a:hlinkClick r:id="" action="ppaction://media"/>
            <a:extLst>
              <a:ext uri="{FF2B5EF4-FFF2-40B4-BE49-F238E27FC236}">
                <a16:creationId xmlns:a16="http://schemas.microsoft.com/office/drawing/2014/main" id="{B2AD6E89-C205-42E6-82D7-A04786D9FC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908" y="1241102"/>
            <a:ext cx="5183188" cy="254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7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BC67F-52A1-4DAA-B621-E566EB5D3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>
                <a:solidFill>
                  <a:srgbClr val="FF0000"/>
                </a:solidFill>
              </a:rPr>
              <a:t>Πεδία Δραστηριότητας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95481-407D-4577-986B-DACF30990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7" y="908720"/>
            <a:ext cx="3536234" cy="792088"/>
          </a:xfrm>
        </p:spPr>
        <p:txBody>
          <a:bodyPr/>
          <a:lstStyle/>
          <a:p>
            <a:pPr marL="0" indent="0" algn="ctr">
              <a:buNone/>
            </a:pPr>
            <a:r>
              <a:rPr lang="el-GR"/>
              <a:t>Μετρήσεις δυναμικών μεγεθών (2/2)</a:t>
            </a:r>
            <a:endParaRPr lang="en-US" dirty="0"/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C134D4DC-B0A0-4B35-B1F3-4B55D1DF5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537" y="1815778"/>
            <a:ext cx="463867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0AD0E4-1175-4B61-A239-B9FF6F1A67CE}"/>
              </a:ext>
            </a:extLst>
          </p:cNvPr>
          <p:cNvSpPr/>
          <p:nvPr/>
        </p:nvSpPr>
        <p:spPr>
          <a:xfrm>
            <a:off x="5372262" y="1906827"/>
            <a:ext cx="1695635" cy="5415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Velocity sensor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29DBA3-F83E-4B95-897C-E3A37519E01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352" y="1503308"/>
            <a:ext cx="1148080" cy="12776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8BC8D1-E147-4C3F-BA6F-8FF1F48E4B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70" y="3149496"/>
            <a:ext cx="336165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4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>
                <a:solidFill>
                  <a:srgbClr val="FF0000"/>
                </a:solidFill>
              </a:rPr>
              <a:t>Δίπλωμα Μηχανολόγου Μηχανικού- Εισαγωγικά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124744"/>
            <a:ext cx="856895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Το δίπλωμα του Μηχανικού το οποίο αποκτάτε με την αποφοίτησή σας από τη σχολή είναι καλύπτει όλο το εύρος δραστηριοτήτων του Μηχανολόγου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κατοχυρωμένο θεσμικά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στα πρώτα έξι εξάμηνα έχετε ήδη λάβει τις βασικές γνώσεις και το θεωρητικό και τεχνικό υπόβαθρο του μηχανολόγου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Η διαίρεση σε κύκλους σπουδών εξυπηρετεί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την ευχερέστερη οργάνωση του προγράμματος σπουδών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την διευκόλυνση των σπουδαστών στην οργάνωση των επιλογών τους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την εξειδίκευση και εμβάθυνση σε τομείς της επιστήμης του μηχανολόγου μηχανικού οι οποίες έλκουν περισσότερο τους φοιτητές (σε αυτή τη φάση της ζωής τους!!)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>
                <a:solidFill>
                  <a:srgbClr val="FF0000"/>
                </a:solidFill>
              </a:rPr>
              <a:t>Δι</a:t>
            </a:r>
            <a:r>
              <a:rPr lang="en-US">
                <a:solidFill>
                  <a:srgbClr val="FF0000"/>
                </a:solidFill>
              </a:rPr>
              <a:t>-</a:t>
            </a:r>
            <a:r>
              <a:rPr lang="el-GR">
                <a:solidFill>
                  <a:srgbClr val="FF0000"/>
                </a:solidFill>
              </a:rPr>
              <a:t>επιστημονικότητα</a:t>
            </a:r>
            <a:endParaRPr lang="el-GR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3" b="23609"/>
          <a:stretch/>
        </p:blipFill>
        <p:spPr>
          <a:xfrm rot="16200000">
            <a:off x="5881374" y="333464"/>
            <a:ext cx="2448272" cy="3482844"/>
          </a:xfrm>
          <a:prstGeom prst="rect">
            <a:avLst/>
          </a:prstGeom>
        </p:spPr>
      </p:pic>
      <p:pic>
        <p:nvPicPr>
          <p:cNvPr id="3" name="Flapwise fatigue test on the EWT29 blade at Knowledge Centre WMC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496" y="3079767"/>
            <a:ext cx="4876800" cy="2743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348615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576" y="3428999"/>
            <a:ext cx="4479528" cy="282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>
                <a:solidFill>
                  <a:srgbClr val="FF0000"/>
                </a:solidFill>
              </a:rPr>
              <a:t>Δι-επιστημονικότητα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95481-407D-4577-986B-DACF30990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64704"/>
            <a:ext cx="8640960" cy="504056"/>
          </a:xfrm>
        </p:spPr>
        <p:txBody>
          <a:bodyPr/>
          <a:lstStyle/>
          <a:p>
            <a:pPr marL="0" indent="0" algn="ctr">
              <a:buNone/>
            </a:pPr>
            <a:r>
              <a:rPr lang="el-GR"/>
              <a:t>Ανάλυση Αεροελαστικής Ευστάθειας Φωτοβολταϊκού Πλαισίου</a:t>
            </a:r>
            <a:endParaRPr lang="en-US" dirty="0"/>
          </a:p>
        </p:txBody>
      </p:sp>
      <p:pic>
        <p:nvPicPr>
          <p:cNvPr id="2" name="u10msz005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1829763"/>
            <a:ext cx="4320480" cy="3836481"/>
          </a:xfrm>
          <a:prstGeom prst="rect">
            <a:avLst/>
          </a:prstGeom>
        </p:spPr>
      </p:pic>
      <p:pic>
        <p:nvPicPr>
          <p:cNvPr id="3" name="Aeroelastic Instability Testing of a Solar Tracker System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44008" y="1196752"/>
            <a:ext cx="4288476" cy="24122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118" y="3768283"/>
            <a:ext cx="1583901" cy="2418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Ο κύκλος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957783"/>
            <a:ext cx="8640960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l-GR" sz="2400" b="0" u="sng" dirty="0">
                <a:latin typeface="Calibri" pitchFamily="34" charset="0"/>
                <a:cs typeface="Calibri" pitchFamily="34" charset="0"/>
              </a:rPr>
              <a:t>Εναέρια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 και </a:t>
            </a:r>
            <a:r>
              <a:rPr lang="el-GR" sz="2400" b="0" u="sng" dirty="0">
                <a:latin typeface="Calibri" pitchFamily="34" charset="0"/>
                <a:cs typeface="Calibri" pitchFamily="34" charset="0"/>
              </a:rPr>
              <a:t>Επίγεια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 μέσα μεταφοράς</a:t>
            </a:r>
          </a:p>
          <a:p>
            <a:pPr>
              <a:spcAft>
                <a:spcPts val="1200"/>
              </a:spcAft>
            </a:pPr>
            <a:r>
              <a:rPr lang="el-GR" sz="2400" b="0" i="1" dirty="0">
                <a:latin typeface="Calibri" pitchFamily="34" charset="0"/>
                <a:cs typeface="Calibri" pitchFamily="34" charset="0"/>
              </a:rPr>
              <a:t>(δύο κόσμοι διαφορετικοί σε ένα πακέτο!)</a:t>
            </a:r>
          </a:p>
          <a:p>
            <a:pPr>
              <a:spcAft>
                <a:spcPts val="600"/>
              </a:spcAft>
              <a:buFont typeface="Times New Roman" pitchFamily="18" charset="0"/>
              <a:buChar char="̵"/>
            </a:pPr>
            <a:r>
              <a:rPr lang="en-US" sz="2400" b="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>
                <a:latin typeface="Calibri" pitchFamily="34" charset="0"/>
                <a:cs typeface="Calibri" pitchFamily="34" charset="0"/>
              </a:rPr>
              <a:t>Εναέρια μέσα μεταφοράς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-&gt;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στα περισσότερα πανεπιστήμια του κόσμου, όπου υφίσταται ως κλάδος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: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Aeronautical Engineering </a:t>
            </a:r>
          </a:p>
          <a:p>
            <a:pPr>
              <a:spcAft>
                <a:spcPts val="1200"/>
              </a:spcAft>
              <a:buFont typeface="Times New Roman" pitchFamily="18" charset="0"/>
              <a:buChar char="̵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>
                <a:latin typeface="Calibri" pitchFamily="34" charset="0"/>
                <a:cs typeface="Calibri" pitchFamily="34" charset="0"/>
              </a:rPr>
              <a:t>Επίγεια μέσα μεταφοράς -&gt;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στα περισσότερα πανεπιστήμια του κόσμου, όπου υφίσταται ως κλάδος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: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Automotive Engineering</a:t>
            </a:r>
          </a:p>
          <a:p>
            <a:pPr>
              <a:spcAft>
                <a:spcPts val="1800"/>
              </a:spcAft>
            </a:pPr>
            <a:r>
              <a:rPr lang="en-US" sz="2000" b="0" dirty="0">
                <a:latin typeface="Calibri" pitchFamily="34" charset="0"/>
                <a:cs typeface="Calibri" pitchFamily="34" charset="0"/>
              </a:rPr>
              <a:t>H 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 εξυπηρέτηση του καθενός από τα δύο παραπάνω αντικείμενα μέσω αυτόνομου κλάδου σπουδών (στις χώρες που υπάρχει) συνδέεται με ανάγκες της εγχώριας βιομηχανίας.</a:t>
            </a:r>
          </a:p>
          <a:p>
            <a:pPr>
              <a:spcAft>
                <a:spcPts val="1800"/>
              </a:spcAft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Η διαμόρφωση του προγράμματος σπουδών στη σχολή μας είχε πάντα ως γνώμονα την εκπαίδευση μηχανικών που δεν θα περιορίζονται σε στενά πλαίσια της Ελληνικής αγοράς εργασίας.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Ο κύκλος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957783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Η διαμόρφωση του προγράμματος βασίστηκε στους άξονες </a:t>
            </a:r>
            <a:r>
              <a:rPr lang="en-US" sz="2000" b="0" dirty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της εξειδίκευσης μηχανικών σε δύο κλάδους φαινομενικά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ασύνδετους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 αλλά με πολλά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κοινά γνωρίσματα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. Και στους δύο σχεδιάζουμε συστήματα που πρέπει να πληρούν κριτήρια</a:t>
            </a:r>
            <a:r>
              <a:rPr lang="en-US" sz="2000" b="0" dirty="0">
                <a:latin typeface="Calibri" pitchFamily="34" charset="0"/>
                <a:cs typeface="Calibri" pitchFamily="34" charset="0"/>
              </a:rPr>
              <a:t>:</a:t>
            </a:r>
            <a:endParaRPr lang="el-GR" sz="2000" b="0" dirty="0">
              <a:latin typeface="Calibri" pitchFamily="34" charset="0"/>
              <a:cs typeface="Calibri" pitchFamily="34" charset="0"/>
            </a:endParaRPr>
          </a:p>
          <a:p>
            <a:pPr lvl="1">
              <a:spcAft>
                <a:spcPts val="600"/>
              </a:spcAft>
              <a:buFont typeface="Times New Roman" pitchFamily="18" charset="0"/>
              <a:buChar char="̵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 λειτουργικότητας</a:t>
            </a:r>
          </a:p>
          <a:p>
            <a:pPr lvl="1">
              <a:spcAft>
                <a:spcPts val="600"/>
              </a:spcAft>
              <a:buFont typeface="Times New Roman" pitchFamily="18" charset="0"/>
              <a:buChar char="̵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 αντοχής </a:t>
            </a:r>
          </a:p>
          <a:p>
            <a:pPr lvl="1">
              <a:spcAft>
                <a:spcPts val="600"/>
              </a:spcAft>
              <a:buFont typeface="Times New Roman" pitchFamily="18" charset="0"/>
              <a:buChar char="̵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 απόδοσης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της εξειδίκευσης μηχανικών που θα κληθούν να εξυπηρετήσουν ανάγκες μιας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ευρύτερης αγοράς εργασίας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 της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ενίσχυσης του θεωρητικού και τεχνικού υπόβαθρου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 μηχανικών με στόχο την περαιτέρω καλλιέργεια της ικανότητας  τους να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αντιμετωπίζουν και να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επιλύουν τεχνικά προβλήματα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 (έμφαση στις μεθόδους και τα εργαλεία και όχι στις λεπτομέρειες των τεχνολογικών εφαρμογών) και να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αναπτύσσουν καινοτόμες ιδέες</a:t>
            </a:r>
            <a:r>
              <a:rPr lang="el-GR" sz="2000" b="0" dirty="0"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Πρόγραμμα του κύκλου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79241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Όπως σε κάθε κύκλο 18 μαθήματα στα εξάμηνα 7, 8 και 9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10607"/>
            <a:ext cx="5328592" cy="493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2160" y="3501008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Ελεύθερη επιλογή 3 μαθημάτων από τη δεξαμενή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Πρόγραμμα του κύκλου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3356992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Ελεύθερη επιλογή 3 μαθημάτων από τη δεξαμενή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532859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Πρόγραμμα του κύκλου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2852936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000" b="0" dirty="0">
                <a:latin typeface="Calibri" pitchFamily="34" charset="0"/>
                <a:cs typeface="Calibri" pitchFamily="34" charset="0"/>
              </a:rPr>
              <a:t>Ελεύθερη επιλογή 6 μαθημάτων από τη δεξαμενή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563884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Πρόγραμμα του κύκλου ΕΕΜΜ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957783"/>
            <a:ext cx="86409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Χαρακτηριστικά του προγράμματος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: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δύο μόνο υποχρεωτικά μαθήματα που σχετίζονται αποκλειστικά με τα οχήματα και το αεροσκάφος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ευελιξία του κάθε σπουδαστή στη διαμόρφωση του «προφίλ» του με βάση τα ενδιαφέροντά του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- ποικιλία επιλογών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079828" cy="533400"/>
          </a:xfrm>
        </p:spPr>
        <p:txBody>
          <a:bodyPr/>
          <a:lstStyle/>
          <a:p>
            <a:r>
              <a:rPr lang="el-GR" dirty="0">
                <a:solidFill>
                  <a:srgbClr val="FF0000"/>
                </a:solidFill>
              </a:rPr>
              <a:t>Δυνατότητες επαγγελματικής αποκατάστασης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942975"/>
            <a:ext cx="86409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Δημόσιοι φορείς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η νομικά πρόσωπα δημοσίου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Υπουργείο Υποδομών και Μεταφορών (υπηρεσία πολιτικής αεροπορίας, επιτροπή διερεύνησης αεροπορικών ατυχημάτων, διεύθυνση μεταφορών - τεχνολογ</a:t>
            </a:r>
            <a:r>
              <a:rPr lang="en-US" sz="2400" b="0" dirty="0" err="1">
                <a:latin typeface="Calibri" pitchFamily="34" charset="0"/>
                <a:cs typeface="Calibri" pitchFamily="34" charset="0"/>
              </a:rPr>
              <a:t>ί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α οχημάτων, ευφυή συστήματα μεταφορών, συνδυασμένες μεταφορές)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Ερευνητικά κέντρα (ΕΚΕΤΑ-ΙΜΕΤ, ΚΑΠΕ κλπ.)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Αεροπορικές βιομηχανίες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Εταιρείες κατασκευής α/φών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Εταιρείες κατασκευής αεροπορικών κινητήρων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l-GR" sz="2400" b="0" dirty="0">
                <a:latin typeface="Calibri" pitchFamily="34" charset="0"/>
                <a:cs typeface="Calibri" pitchFamily="34" charset="0"/>
              </a:rPr>
              <a:t> Εταιρείες κατασκευής υποσυστημάτων α/φων (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avionics</a:t>
            </a:r>
            <a:r>
              <a:rPr lang="el-GR" sz="2400" b="0" dirty="0">
                <a:latin typeface="Calibri" pitchFamily="34" charset="0"/>
                <a:cs typeface="Calibri" pitchFamily="34" charset="0"/>
              </a:rPr>
              <a:t>, συστήματα προσγείωσης, συσσωρευτές κλπ.)</a:t>
            </a:r>
          </a:p>
        </p:txBody>
      </p:sp>
    </p:spTree>
    <p:extLst>
      <p:ext uri="{BB962C8B-B14F-4D97-AF65-F5344CB8AC3E}">
        <p14:creationId xmlns:p14="http://schemas.microsoft.com/office/powerpoint/2010/main" val="1972464843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66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FFB8"/>
      </a:accent5>
      <a:accent6>
        <a:srgbClr val="2D2DB9"/>
      </a:accent6>
      <a:hlink>
        <a:srgbClr val="008000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2D2DB9"/>
        </a:accent6>
        <a:hlink>
          <a:srgbClr val="0000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2D2DB9"/>
        </a:accent6>
        <a:hlink>
          <a:srgbClr val="00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2D2DB9"/>
        </a:accent6>
        <a:hlink>
          <a:srgbClr val="0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2D2DB9"/>
        </a:accent6>
        <a:hlink>
          <a:srgbClr val="008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15238</TotalTime>
  <Words>663</Words>
  <Application>Microsoft Office PowerPoint</Application>
  <PresentationFormat>On-screen Show (4:3)</PresentationFormat>
  <Paragraphs>85</Paragraphs>
  <Slides>21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Standarddesign</vt:lpstr>
      <vt:lpstr>PowerPoint Presentation</vt:lpstr>
      <vt:lpstr>Δίπλωμα Μηχανολόγου Μηχανικού- Εισαγωγικά</vt:lpstr>
      <vt:lpstr>Ο κύκλος ΕΕΜΜ</vt:lpstr>
      <vt:lpstr>Ο κύκλος ΕΕΜΜ</vt:lpstr>
      <vt:lpstr>Πρόγραμμα του κύκλου ΕΕΜΜ</vt:lpstr>
      <vt:lpstr>Πρόγραμμα του κύκλου ΕΕΜΜ</vt:lpstr>
      <vt:lpstr>Πρόγραμμα του κύκλου ΕΕΜΜ</vt:lpstr>
      <vt:lpstr>Πρόγραμμα του κύκλου ΕΕΜΜ</vt:lpstr>
      <vt:lpstr>Δυνατότητες επαγγελματικής αποκατάστασης</vt:lpstr>
      <vt:lpstr>Δυνατότητες επαγγελματικής αποκατάστασης</vt:lpstr>
      <vt:lpstr>Δυνατότητες επαγγελματικής αποκατάστασης</vt:lpstr>
      <vt:lpstr>Πεδία Δραστηριότητας</vt:lpstr>
      <vt:lpstr>Πεδία Δραστηριότητας</vt:lpstr>
      <vt:lpstr>Πεδία Δραστηριότητας</vt:lpstr>
      <vt:lpstr>Πεδία Δραστηριότητας</vt:lpstr>
      <vt:lpstr>Πεδία Δραστηριότητας</vt:lpstr>
      <vt:lpstr>Πεδία Δραστηριότητας</vt:lpstr>
      <vt:lpstr>Πεδία Δραστηριότητας</vt:lpstr>
      <vt:lpstr>Πεδία Δραστηριότητας</vt:lpstr>
      <vt:lpstr>Δι-επιστημονικότητα</vt:lpstr>
      <vt:lpstr>Δι-επιστημονικότητα</vt:lpstr>
    </vt:vector>
  </TitlesOfParts>
  <Company>DAC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ERF_2018_159_pres</dc:title>
  <dc:creator>Theologos</dc:creator>
  <cp:lastModifiedBy>VehLab1</cp:lastModifiedBy>
  <cp:revision>482</cp:revision>
  <dcterms:created xsi:type="dcterms:W3CDTF">2003-06-27T12:34:50Z</dcterms:created>
  <dcterms:modified xsi:type="dcterms:W3CDTF">2024-05-30T09:49:40Z</dcterms:modified>
</cp:coreProperties>
</file>