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58" r:id="rId5"/>
    <p:sldId id="259" r:id="rId6"/>
    <p:sldId id="260" r:id="rId7"/>
    <p:sldId id="261" r:id="rId8"/>
    <p:sldId id="257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6C676-E4DD-3D17-EDA0-97E497DC1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B8A95C-C0E4-7030-A61D-E83F9D574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427DFB-FD2B-1374-7EAF-F85B4B882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B9647E-D94A-AB38-41F8-5A1C777EA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4501B-FB60-BF11-0939-EA5708A8A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89A961-EE87-272A-10F4-D7A33F288BD8}"/>
              </a:ext>
            </a:extLst>
          </p:cNvPr>
          <p:cNvSpPr/>
          <p:nvPr userDrawn="1"/>
        </p:nvSpPr>
        <p:spPr>
          <a:xfrm flipH="1" flipV="1">
            <a:off x="2472000" y="0"/>
            <a:ext cx="9720000" cy="972000"/>
          </a:xfrm>
          <a:prstGeom prst="rect">
            <a:avLst/>
          </a:prstGeom>
          <a:gradFill flip="none" rotWithShape="1">
            <a:gsLst>
              <a:gs pos="54000">
                <a:srgbClr val="0E6394"/>
              </a:gs>
              <a:gs pos="0">
                <a:schemeClr val="bg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394732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C3F20-A726-2C83-48C1-A7CFE782B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6448BB-962D-44DD-E081-DCE7C251E4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97CD2-EBEF-047E-6DFC-B132D54D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951C2-8D71-9BA5-BBF5-080B0F7D3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1B56D-2D1B-EDE4-599E-A8974E60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8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E4AF23-8AC1-F6A6-2422-C393D904FB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3A96E4-04D2-5C1D-B1F6-596B6B097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8F6AD-52C5-D456-664B-1D6290AF9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FBE02-6EC1-8E48-5B7E-693CE743C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55165-B4D3-8145-11DE-194BCAE3F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55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58AC4-B9D0-CDE1-7D08-C9523C10A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17070-2EC7-433E-73DD-A056E5E661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B6BA5-442F-5BA0-A162-131BBFFB4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AFD75-599D-E8F7-6639-F3F068CE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31E39-0311-64DD-8AD9-A40260790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08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DBABA-B2C9-0189-EA45-6E82C7A7B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06EF-B770-53ED-9DCC-CA47934FC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02C5A-8060-B153-03A5-E5C27DECF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11394-8CDF-7B9F-E5D7-39D7AEB78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905F8-EF28-BEC8-EEAF-CC71CD1D9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7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A824E-69A2-40BC-4007-F9A98A099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3ADCF-61D2-FFE9-0214-69579DAB86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96AD1-1F51-9BF7-36AB-EAF6FE465A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0BACB3-2E60-DDCC-6ABB-E9798BCC1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707AC-959C-E59C-9CF7-780BF188D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700DF-802A-DFA6-13C0-824133EBF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9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04180-AA93-9A90-2B82-7BAEF44F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AD6E2-397C-C63A-021D-549DE1985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0FD98A-1C70-30BF-F7D7-F97D17462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7E7379-52B6-87F0-7A89-D460811830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3C0199-BAF1-B6D9-CFA3-D25BAD7235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5A47A8-115C-819D-4C5A-7ABEA8249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1DBA98-0802-0AE0-5286-52576E43F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1B869B-6BF6-E362-6CAD-621DB01F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419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0D89E-40BF-5130-E8B0-86820FAC1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C9892E-C8EC-44EF-72A2-CE7F542A1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15CE59-B404-6C13-0CCA-625F5BDDB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F64638-A47B-AB5F-ED07-C47EC69E7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90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B53D90-D187-7768-383D-780522E43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8E74AB-CFE7-3367-C66E-8E1802E5E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C06134-978A-CE2A-E384-1EE2BA43D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961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37550-39EC-C90F-00EA-DF69D6AA0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DA1D3-E06C-D772-9A5E-7C02BEF98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B5286-AAE4-58DA-F5CB-DEC12483B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A5186E-642B-FF00-D903-3D26078C1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3C848F-E27F-9977-3BA6-723C9D35D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95C71-19A3-DB27-FBF3-C9989AA01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49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01C69-C4A7-817B-5D40-A9B1609DD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FA2CD-4315-9920-0887-EE061F5046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C91D40-2E32-325F-66BF-E1FAB898E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3DE3B-901B-74B7-A075-DC07759E4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E39842-CDD7-00A1-40CA-CB8E2C43A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BF4B7E-B5EB-2A0F-7914-0DA75B219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834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BB1AD2-2D03-D81E-6830-66DA9E5D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FA0C7A-8BC5-33E4-2C2C-722252626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7E851-4C42-3EA4-4F5C-665B7B77CD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23759-DB34-4BC6-B0EE-D3BEF9D3881E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48761-EB09-2BC2-F1D9-F5450ACA73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4C0EE-501A-E179-DDE6-FD41B19E34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5D712-2570-4234-952D-B5FB84D0D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81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yeKHIUNR3w8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mtl.mech.ntua.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emf"/><Relationship Id="rId9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3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Τομέας Τεχνολογίας των Κατεργασιών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92B7D8-20AA-D8A5-E22C-3233B01FBC1A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74934D92-ABAB-BB41-9B74-9C14B4504C51}"/>
              </a:ext>
            </a:extLst>
          </p:cNvPr>
          <p:cNvSpPr txBox="1">
            <a:spLocks noChangeArrowheads="1"/>
          </p:cNvSpPr>
          <p:nvPr/>
        </p:nvSpPr>
        <p:spPr>
          <a:xfrm>
            <a:off x="2478994" y="1770336"/>
            <a:ext cx="7761043" cy="444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l-GR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περιοχές:</a:t>
            </a:r>
          </a:p>
          <a:p>
            <a:pPr lvl="1"/>
            <a:r>
              <a:rPr lang="el-GR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Τεχνικά Υλικά</a:t>
            </a:r>
          </a:p>
          <a:p>
            <a:pPr lvl="2">
              <a:buFont typeface="Courier New" pitchFamily="49" charset="0"/>
              <a:buChar char="o"/>
            </a:pPr>
            <a:r>
              <a:rPr lang="el-GR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Μεταλλικά, Πλαστικά, Κεραμικά, Σύνθετα και μηχανική συμπεριφορά τους (πλαστικότητα, απορρόφηση ενέργειας)</a:t>
            </a:r>
          </a:p>
          <a:p>
            <a:pPr lvl="1"/>
            <a:r>
              <a:rPr lang="el-GR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Κατεργασίες</a:t>
            </a:r>
          </a:p>
          <a:p>
            <a:pPr lvl="2">
              <a:buFont typeface="Courier New" pitchFamily="49" charset="0"/>
              <a:buChar char="o"/>
            </a:pPr>
            <a:r>
              <a:rPr lang="el-GR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Αποβολής υλικού, Διαμόρφωσης, Χύτευσης, Συγκόλλησης, Προσθετικής Κατασκευής κλπ.</a:t>
            </a:r>
          </a:p>
          <a:p>
            <a:pPr lvl="1"/>
            <a:r>
              <a:rPr lang="el-GR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Εργαλειομηχανές</a:t>
            </a:r>
          </a:p>
          <a:p>
            <a:pPr lvl="2">
              <a:buFont typeface="Courier New" pitchFamily="49" charset="0"/>
              <a:buChar char="o"/>
            </a:pPr>
            <a:r>
              <a:rPr lang="el-GR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Δομή, Έλεγχος (</a:t>
            </a: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CNC)</a:t>
            </a:r>
            <a:r>
              <a:rPr lang="el-GR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και Μετρολογία</a:t>
            </a:r>
          </a:p>
          <a:p>
            <a:pPr lvl="1"/>
            <a:r>
              <a:rPr lang="el-GR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Συστήματα κατεργασιών</a:t>
            </a:r>
          </a:p>
          <a:p>
            <a:pPr lvl="2">
              <a:buFont typeface="Courier New" pitchFamily="49" charset="0"/>
              <a:buChar char="o"/>
            </a:pP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Αυτοματισμοί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Προσομοίωση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FMS, 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Βιομηχανικά ρομπότ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CAM/CIM</a:t>
            </a: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2A0A34-BFFD-798B-819B-2E0E7BD349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0039" y="1770337"/>
            <a:ext cx="1620000" cy="10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321D8E-CFF7-7FAF-5E8F-E059081333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0039" y="5223889"/>
            <a:ext cx="1620000" cy="108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253FBCE-94D4-80A6-AE01-BD443E1CA7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0039" y="4072471"/>
            <a:ext cx="1620000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8395B4-AE8D-6F7C-7BAA-A5B88CBB7B4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0039" y="2924175"/>
            <a:ext cx="1620000" cy="108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DCE5ECE-AB6E-6138-0A06-06350E8D161A}"/>
              </a:ext>
            </a:extLst>
          </p:cNvPr>
          <p:cNvSpPr txBox="1"/>
          <p:nvPr/>
        </p:nvSpPr>
        <p:spPr>
          <a:xfrm>
            <a:off x="5056631" y="6396335"/>
            <a:ext cx="4665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http://mtl.mech.ntua.gr/</a:t>
            </a:r>
            <a:endParaRPr lang="el-GR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CCC1C1-34AD-75A7-2196-A8BBCDAF49ED}"/>
              </a:ext>
            </a:extLst>
          </p:cNvPr>
          <p:cNvSpPr txBox="1"/>
          <p:nvPr/>
        </p:nvSpPr>
        <p:spPr>
          <a:xfrm>
            <a:off x="3566165" y="5982026"/>
            <a:ext cx="755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https://www.youtube.com/watch?v=yeKHIUNR3w8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14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 bldLvl="2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Μικρο</a:t>
            </a:r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-Νάνο Κατεργασίες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D7A937-2B3E-3895-04D8-8825ACF5D6A8}"/>
              </a:ext>
            </a:extLst>
          </p:cNvPr>
          <p:cNvSpPr/>
          <p:nvPr/>
        </p:nvSpPr>
        <p:spPr>
          <a:xfrm>
            <a:off x="2847010" y="1799025"/>
            <a:ext cx="90310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Κοπή λίαν υψηλής ακριβείας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Λείανση λίαν υψηλής ακριβείας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Κατεργασίες με ενεργειακή δέσμη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Χημικές Κατεργασίες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Scanning Tunneling Microscopy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00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Atomic Force Microscopy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74DCF9-B739-571B-D506-F8B55B1E3BCF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1644FB-F38E-B538-0D88-8DFB16D11C86}"/>
              </a:ext>
            </a:extLst>
          </p:cNvPr>
          <p:cNvSpPr txBox="1"/>
          <p:nvPr/>
        </p:nvSpPr>
        <p:spPr>
          <a:xfrm>
            <a:off x="9973" y="1844582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826A6E-7659-ED6F-5910-04438CC67DA3}"/>
              </a:ext>
            </a:extLst>
          </p:cNvPr>
          <p:cNvSpPr/>
          <p:nvPr/>
        </p:nvSpPr>
        <p:spPr>
          <a:xfrm>
            <a:off x="0" y="2168357"/>
            <a:ext cx="2423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76E4873-FEBF-B4DA-CD36-33C9DA6B291D}"/>
              </a:ext>
            </a:extLst>
          </p:cNvPr>
          <p:cNvSpPr/>
          <p:nvPr/>
        </p:nvSpPr>
        <p:spPr>
          <a:xfrm>
            <a:off x="0" y="3556474"/>
            <a:ext cx="2423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Υποχρεωτικές εργασίες: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Υπολογιστικό / Βιβλιογραφικό θέμα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56A2FD-A391-8683-A342-D0A386C9E586}"/>
              </a:ext>
            </a:extLst>
          </p:cNvPr>
          <p:cNvSpPr txBox="1"/>
          <p:nvPr/>
        </p:nvSpPr>
        <p:spPr>
          <a:xfrm>
            <a:off x="9973" y="3191123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3409BEB-F9F2-F379-EFD5-7D5CF6B22E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30603" y="4183288"/>
            <a:ext cx="3677723" cy="24476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9C63502-BD03-E7EB-876D-768079EA7E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00322" y="1373108"/>
            <a:ext cx="3677723" cy="23842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8B8B5A-EE6A-2F43-DDD3-B02C087D71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45915" y="4118158"/>
            <a:ext cx="1651032" cy="25090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AC30BFC-0CC5-3DCE-44CB-F0DAD5ED64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4536" y="3864476"/>
            <a:ext cx="3343509" cy="27626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5711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Τεχνολογία και Μηχανική Σύνθετων Υλικών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95C198-94B8-7349-F0B8-14CFAAAEDAFA}"/>
              </a:ext>
            </a:extLst>
          </p:cNvPr>
          <p:cNvSpPr/>
          <p:nvPr/>
        </p:nvSpPr>
        <p:spPr>
          <a:xfrm>
            <a:off x="2847010" y="1799025"/>
            <a:ext cx="9031035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Τεχνολογία: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Μήτρα και ενισχυτικό υλικό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Τεχνικές μορφοποίησης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Πλεονεκτήματα και μειονεκτήματα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Εφαρμογές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Μηχανική συμπεριφορά: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Σχέσεις τάσεων-παραμορφώσεων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ανισοτροπικού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υλικού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Κριτήρια αστοχίας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Θεωρία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φυλλώσεων</a:t>
            </a: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Κατασκευές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sandwich</a:t>
            </a: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Πειραματικός χαρακτηρισμός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AED681-4698-B52B-D451-53416396EF6A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4F6F81-1B91-695F-E8A0-F2A5A8D8FF33}"/>
              </a:ext>
            </a:extLst>
          </p:cNvPr>
          <p:cNvSpPr txBox="1"/>
          <p:nvPr/>
        </p:nvSpPr>
        <p:spPr>
          <a:xfrm>
            <a:off x="9973" y="1844582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975FF3-D728-1F6D-59AA-0FC9A65542E3}"/>
              </a:ext>
            </a:extLst>
          </p:cNvPr>
          <p:cNvSpPr/>
          <p:nvPr/>
        </p:nvSpPr>
        <p:spPr>
          <a:xfrm>
            <a:off x="0" y="2168357"/>
            <a:ext cx="2423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2B47E22-F0D0-2DFA-4F22-FAF867EB55F7}"/>
              </a:ext>
            </a:extLst>
          </p:cNvPr>
          <p:cNvSpPr/>
          <p:nvPr/>
        </p:nvSpPr>
        <p:spPr>
          <a:xfrm>
            <a:off x="0" y="3572203"/>
            <a:ext cx="2423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Γραπτή εξέταση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Εργαστηριακή άσκηση κατασκευής σύνθετου υλικού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6276AC-5AC7-7EFD-3B55-DEC00DDC2CC9}"/>
              </a:ext>
            </a:extLst>
          </p:cNvPr>
          <p:cNvSpPr txBox="1"/>
          <p:nvPr/>
        </p:nvSpPr>
        <p:spPr>
          <a:xfrm>
            <a:off x="9973" y="3191123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9B61A4-41FC-154C-A46B-1124DE395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369" y="5085086"/>
            <a:ext cx="2313122" cy="15420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CF1B303-B99C-00E5-F846-0E2D1377C7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5357" y="4722167"/>
            <a:ext cx="2742688" cy="1905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65F89BC-F9F5-3808-351B-F8785317E3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2"/>
          <a:stretch/>
        </p:blipFill>
        <p:spPr>
          <a:xfrm>
            <a:off x="6215696" y="4722167"/>
            <a:ext cx="2730933" cy="1905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E402A69-FDAF-7CF7-7117-3E07C0B529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0774" y="1377583"/>
            <a:ext cx="3227271" cy="242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82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Εισαγωγή στο Αεροσκάφος </a:t>
            </a:r>
            <a:r>
              <a:rPr lang="el-GR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διατομεακό</a:t>
            </a:r>
            <a:r>
              <a:rPr lang="el-GR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82B374-59C4-29A6-6584-D38CEAA96B8C}"/>
              </a:ext>
            </a:extLst>
          </p:cNvPr>
          <p:cNvSpPr/>
          <p:nvPr/>
        </p:nvSpPr>
        <p:spPr>
          <a:xfrm>
            <a:off x="2847010" y="1799025"/>
            <a:ext cx="90310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Εισαγωγή στη </a:t>
            </a:r>
            <a:r>
              <a:rPr lang="el-G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διαστασιολόγηση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αεροσκάφους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προωστικού συστήματος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υλικών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Υλικά: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Φόρτιση, λειτουργία, κατασκευή δομικών στοιχείων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Στατική ανάλυση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Καταστροφική καταπόνηση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E3C73B-CE62-340F-509E-E7287AF32DDD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AB14A3-BE3F-DAF0-A68D-2F0C034231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2271" y="3808142"/>
            <a:ext cx="4228538" cy="2819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EC35454-F32D-4CEE-20F8-1719E699CEDB}"/>
              </a:ext>
            </a:extLst>
          </p:cNvPr>
          <p:cNvSpPr txBox="1"/>
          <p:nvPr/>
        </p:nvSpPr>
        <p:spPr>
          <a:xfrm>
            <a:off x="9973" y="1844582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A4D5362-E564-0836-422E-F8AE7A2C0605}"/>
              </a:ext>
            </a:extLst>
          </p:cNvPr>
          <p:cNvSpPr/>
          <p:nvPr/>
        </p:nvSpPr>
        <p:spPr>
          <a:xfrm>
            <a:off x="0" y="3572203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Γραπτή εξέταση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0D681B-02B3-5CFE-207B-A6E1E02AE33B}"/>
              </a:ext>
            </a:extLst>
          </p:cNvPr>
          <p:cNvSpPr txBox="1"/>
          <p:nvPr/>
        </p:nvSpPr>
        <p:spPr>
          <a:xfrm>
            <a:off x="9973" y="3191123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81C50C-274C-308C-49F2-155C2A0761D6}"/>
              </a:ext>
            </a:extLst>
          </p:cNvPr>
          <p:cNvSpPr/>
          <p:nvPr/>
        </p:nvSpPr>
        <p:spPr>
          <a:xfrm>
            <a:off x="0" y="2168357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</a:t>
            </a:r>
          </a:p>
        </p:txBody>
      </p:sp>
    </p:spTree>
    <p:extLst>
      <p:ext uri="{BB962C8B-B14F-4D97-AF65-F5344CB8AC3E}">
        <p14:creationId xmlns:p14="http://schemas.microsoft.com/office/powerpoint/2010/main" val="2591627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A8269BB-69DE-A267-A1FD-6E305182C502}"/>
              </a:ext>
            </a:extLst>
          </p:cNvPr>
          <p:cNvSpPr/>
          <p:nvPr/>
        </p:nvSpPr>
        <p:spPr>
          <a:xfrm>
            <a:off x="9201504" y="5454909"/>
            <a:ext cx="1836066" cy="871999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27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E1EBAE6-7521-1146-9328-1E60EEC241ED}"/>
              </a:ext>
            </a:extLst>
          </p:cNvPr>
          <p:cNvSpPr/>
          <p:nvPr/>
        </p:nvSpPr>
        <p:spPr>
          <a:xfrm>
            <a:off x="9201504" y="3075730"/>
            <a:ext cx="2055142" cy="1008000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27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5AD1B8B-3858-CD55-F88E-0D2BD66E033D}"/>
              </a:ext>
            </a:extLst>
          </p:cNvPr>
          <p:cNvSpPr/>
          <p:nvPr/>
        </p:nvSpPr>
        <p:spPr>
          <a:xfrm>
            <a:off x="5908421" y="2922660"/>
            <a:ext cx="1937229" cy="54000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50B756D-52E0-EFE0-D487-9D31BC71E97D}"/>
              </a:ext>
            </a:extLst>
          </p:cNvPr>
          <p:cNvSpPr/>
          <p:nvPr/>
        </p:nvSpPr>
        <p:spPr>
          <a:xfrm>
            <a:off x="9201504" y="2542473"/>
            <a:ext cx="2296023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3AD6140-D598-E0BB-326A-4E0B3E7F0ABC}"/>
              </a:ext>
            </a:extLst>
          </p:cNvPr>
          <p:cNvSpPr/>
          <p:nvPr/>
        </p:nvSpPr>
        <p:spPr>
          <a:xfrm>
            <a:off x="5908420" y="2543972"/>
            <a:ext cx="3153283" cy="32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53F8651-AD17-F75A-E9E1-EBC7A045E542}"/>
              </a:ext>
            </a:extLst>
          </p:cNvPr>
          <p:cNvSpPr/>
          <p:nvPr/>
        </p:nvSpPr>
        <p:spPr>
          <a:xfrm>
            <a:off x="2882914" y="2543972"/>
            <a:ext cx="2342201" cy="324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AAEF6DB-F34C-8EC0-E12A-FFCED21E5904}"/>
              </a:ext>
            </a:extLst>
          </p:cNvPr>
          <p:cNvSpPr/>
          <p:nvPr/>
        </p:nvSpPr>
        <p:spPr>
          <a:xfrm>
            <a:off x="9201504" y="4107965"/>
            <a:ext cx="1739626" cy="54956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A725E1F-5FA2-0F50-60C5-CC18570FFED3}"/>
              </a:ext>
            </a:extLst>
          </p:cNvPr>
          <p:cNvSpPr/>
          <p:nvPr/>
        </p:nvSpPr>
        <p:spPr>
          <a:xfrm>
            <a:off x="5913681" y="3495966"/>
            <a:ext cx="1937228" cy="61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AB96639-668D-8DAA-7B0D-1033AEC9C424}"/>
              </a:ext>
            </a:extLst>
          </p:cNvPr>
          <p:cNvSpPr/>
          <p:nvPr/>
        </p:nvSpPr>
        <p:spPr>
          <a:xfrm>
            <a:off x="2882914" y="2904189"/>
            <a:ext cx="2862104" cy="61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D24FE6-4706-F4FC-C3E9-12DE6012BF32}"/>
              </a:ext>
            </a:extLst>
          </p:cNvPr>
          <p:cNvSpPr/>
          <p:nvPr/>
        </p:nvSpPr>
        <p:spPr>
          <a:xfrm>
            <a:off x="9201504" y="4678218"/>
            <a:ext cx="2442779" cy="756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Τομέας Τεχνολογίας των Κατεργασιών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92B7D8-20AA-D8A5-E22C-3233B01FBC1A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74934D92-ABAB-BB41-9B74-9C14B4504C51}"/>
              </a:ext>
            </a:extLst>
          </p:cNvPr>
          <p:cNvSpPr txBox="1">
            <a:spLocks noChangeArrowheads="1"/>
          </p:cNvSpPr>
          <p:nvPr/>
        </p:nvSpPr>
        <p:spPr>
          <a:xfrm>
            <a:off x="2811499" y="2149013"/>
            <a:ext cx="3025507" cy="444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l-GR" altLang="en-US" sz="2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Εξάμηνο</a:t>
            </a:r>
          </a:p>
          <a:p>
            <a:pPr marL="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Εργαλειομηχανές</a:t>
            </a:r>
            <a:r>
              <a:rPr lang="el-G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(Υ)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Κατεργασίες Πρόσθεσης Υλικού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0C05B-391B-DE7D-7F3D-F75E4F36C0F4}"/>
              </a:ext>
            </a:extLst>
          </p:cNvPr>
          <p:cNvSpPr txBox="1"/>
          <p:nvPr/>
        </p:nvSpPr>
        <p:spPr>
          <a:xfrm>
            <a:off x="2478994" y="1165387"/>
            <a:ext cx="97130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Μαθήματα στον Κύκλο Κατασκευαστή Μηχανολόγου Μηχανικού (4</a:t>
            </a:r>
            <a:r>
              <a:rPr lang="el-GR" sz="2200" b="1" baseline="30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5</a:t>
            </a:r>
            <a:r>
              <a:rPr lang="el-GR" sz="2200" b="1" baseline="30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Έτος)</a:t>
            </a:r>
            <a:endParaRPr lang="en-GB" sz="2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97D43EA-BFB8-118C-90CD-26CAEA146579}"/>
              </a:ext>
            </a:extLst>
          </p:cNvPr>
          <p:cNvSpPr txBox="1">
            <a:spLocks noChangeArrowheads="1"/>
          </p:cNvSpPr>
          <p:nvPr/>
        </p:nvSpPr>
        <p:spPr>
          <a:xfrm>
            <a:off x="5846057" y="2149012"/>
            <a:ext cx="3352805" cy="444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l-GR" altLang="en-US" sz="2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Εξάμηνο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Συστήματα Κατεργασιών</a:t>
            </a:r>
            <a:r>
              <a:rPr lang="el-G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(Υ)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Καταστροφικές Καταπονήσεις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 Συμβατικές Κατεργασίες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EF19C7-30EF-233A-781A-EED1660C7ABE}"/>
              </a:ext>
            </a:extLst>
          </p:cNvPr>
          <p:cNvSpPr txBox="1">
            <a:spLocks noChangeArrowheads="1"/>
          </p:cNvSpPr>
          <p:nvPr/>
        </p:nvSpPr>
        <p:spPr>
          <a:xfrm>
            <a:off x="9155326" y="2149012"/>
            <a:ext cx="3025507" cy="44447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l-GR" alt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Εξάμηνο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Ευφυή Συστήματα Κατεργασιών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Καινοτομικός Σχεδιασμός Μηχανολογικών Προϊόντων</a:t>
            </a:r>
          </a:p>
          <a:p>
            <a:pPr marL="228600" lvl="1"/>
            <a:r>
              <a:rPr lang="el-GR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Μικρο</a:t>
            </a:r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-Νάνο Κατεργασίες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Τεχνολογία και Μηχανική Σύνθετων Υλικών</a:t>
            </a:r>
          </a:p>
          <a:p>
            <a:pPr marL="228600" lvl="1"/>
            <a:r>
              <a:rPr lang="el-G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Εισαγωγή στο Αεροσκάφος</a:t>
            </a:r>
          </a:p>
          <a:p>
            <a:pPr marL="266700" lvl="1" indent="0">
              <a:buNone/>
            </a:pPr>
            <a:r>
              <a:rPr lang="el-GR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διατομεακό</a:t>
            </a:r>
            <a:r>
              <a:rPr lang="el-GR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D6912B-5C58-950D-985F-2818D9151446}"/>
              </a:ext>
            </a:extLst>
          </p:cNvPr>
          <p:cNvGrpSpPr/>
          <p:nvPr/>
        </p:nvGrpSpPr>
        <p:grpSpPr>
          <a:xfrm>
            <a:off x="2857482" y="5507835"/>
            <a:ext cx="1211612" cy="307777"/>
            <a:chOff x="2857482" y="5507835"/>
            <a:chExt cx="1211612" cy="307777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ED73BC4-FCFD-F5E8-3C9A-43743FAB0188}"/>
                </a:ext>
              </a:extLst>
            </p:cNvPr>
            <p:cNvSpPr/>
            <p:nvPr/>
          </p:nvSpPr>
          <p:spPr>
            <a:xfrm>
              <a:off x="2857482" y="5542704"/>
              <a:ext cx="572652" cy="230909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86F3AC-84FD-5F65-A2D0-6D4776AB8154}"/>
                </a:ext>
              </a:extLst>
            </p:cNvPr>
            <p:cNvSpPr txBox="1"/>
            <p:nvPr/>
          </p:nvSpPr>
          <p:spPr>
            <a:xfrm>
              <a:off x="3439370" y="5507835"/>
              <a:ext cx="6297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Υλικά</a:t>
              </a:r>
              <a:endParaRPr lang="en-GB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D820697-22D7-A743-4F87-AFF36667AEC7}"/>
              </a:ext>
            </a:extLst>
          </p:cNvPr>
          <p:cNvGrpSpPr/>
          <p:nvPr/>
        </p:nvGrpSpPr>
        <p:grpSpPr>
          <a:xfrm>
            <a:off x="2857482" y="5773614"/>
            <a:ext cx="1686467" cy="307777"/>
            <a:chOff x="2857482" y="5773614"/>
            <a:chExt cx="1686467" cy="30777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288B659-3E21-C29C-09EC-F22F4815B79D}"/>
                </a:ext>
              </a:extLst>
            </p:cNvPr>
            <p:cNvSpPr/>
            <p:nvPr/>
          </p:nvSpPr>
          <p:spPr>
            <a:xfrm>
              <a:off x="2857482" y="5810558"/>
              <a:ext cx="572652" cy="23090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1B60FA0-A0A4-AC34-2B4F-932D8B12D879}"/>
                </a:ext>
              </a:extLst>
            </p:cNvPr>
            <p:cNvSpPr txBox="1"/>
            <p:nvPr/>
          </p:nvSpPr>
          <p:spPr>
            <a:xfrm>
              <a:off x="3441018" y="5773614"/>
              <a:ext cx="11029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Κατεργασίες</a:t>
              </a:r>
              <a:endParaRPr lang="en-GB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5D5AC31-E30A-DD51-9D18-B5E3A115F509}"/>
              </a:ext>
            </a:extLst>
          </p:cNvPr>
          <p:cNvGrpSpPr/>
          <p:nvPr/>
        </p:nvGrpSpPr>
        <p:grpSpPr>
          <a:xfrm>
            <a:off x="2857482" y="6040595"/>
            <a:ext cx="2027165" cy="307777"/>
            <a:chOff x="2857482" y="6040595"/>
            <a:chExt cx="2027165" cy="30777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249BA32-10E9-789A-4791-75863A040FF4}"/>
                </a:ext>
              </a:extLst>
            </p:cNvPr>
            <p:cNvSpPr/>
            <p:nvPr/>
          </p:nvSpPr>
          <p:spPr>
            <a:xfrm>
              <a:off x="2857482" y="6078412"/>
              <a:ext cx="572652" cy="230909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6A196FD-8C3C-F401-7D90-363DEA4B7C31}"/>
                </a:ext>
              </a:extLst>
            </p:cNvPr>
            <p:cNvSpPr txBox="1"/>
            <p:nvPr/>
          </p:nvSpPr>
          <p:spPr>
            <a:xfrm>
              <a:off x="3439187" y="6040595"/>
              <a:ext cx="14454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Εργαλειομηχανές</a:t>
              </a:r>
              <a:endParaRPr lang="en-GB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8384D29-FC70-8B09-F3A4-358C14E40706}"/>
              </a:ext>
            </a:extLst>
          </p:cNvPr>
          <p:cNvGrpSpPr/>
          <p:nvPr/>
        </p:nvGrpSpPr>
        <p:grpSpPr>
          <a:xfrm>
            <a:off x="2861204" y="6319390"/>
            <a:ext cx="2596927" cy="307777"/>
            <a:chOff x="2861204" y="6319390"/>
            <a:chExt cx="2596927" cy="30777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BE7FD5B-736D-7B39-6A4F-8F44F31EFEBD}"/>
                </a:ext>
              </a:extLst>
            </p:cNvPr>
            <p:cNvSpPr/>
            <p:nvPr/>
          </p:nvSpPr>
          <p:spPr>
            <a:xfrm>
              <a:off x="2861204" y="6357608"/>
              <a:ext cx="572652" cy="23090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367E77C-6079-3847-6D66-CC7314EA8FA3}"/>
                </a:ext>
              </a:extLst>
            </p:cNvPr>
            <p:cNvSpPr txBox="1"/>
            <p:nvPr/>
          </p:nvSpPr>
          <p:spPr>
            <a:xfrm>
              <a:off x="3443092" y="6319390"/>
              <a:ext cx="2015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Συστήματα Κατεργασιών</a:t>
              </a:r>
              <a:endParaRPr lang="en-GB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23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9" grpId="0" animBg="1"/>
      <p:bldP spid="28" grpId="0" animBg="1"/>
      <p:bldP spid="27" grpId="0" animBg="1"/>
      <p:bldP spid="26" grpId="0" animBg="1"/>
      <p:bldP spid="25" grpId="0" animBg="1"/>
      <p:bldP spid="24" grpId="0" animBg="1"/>
      <p:bldP spid="23" grpId="0" animBg="1"/>
      <p:bldP spid="22" grpId="0" animBg="1"/>
      <p:bldP spid="1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0A2C82-E11B-CF1A-81C8-F17302182523}"/>
              </a:ext>
            </a:extLst>
          </p:cNvPr>
          <p:cNvSpPr txBox="1"/>
          <p:nvPr/>
        </p:nvSpPr>
        <p:spPr>
          <a:xfrm>
            <a:off x="9973" y="3607228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67EE29-C7D3-4F9E-05DE-B7787646DD78}"/>
              </a:ext>
            </a:extLst>
          </p:cNvPr>
          <p:cNvSpPr txBox="1"/>
          <p:nvPr/>
        </p:nvSpPr>
        <p:spPr>
          <a:xfrm>
            <a:off x="9973" y="1849824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Εργαλειομηχανές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5B6485-B7FE-1EA5-5F6B-962C2679085A}"/>
              </a:ext>
            </a:extLst>
          </p:cNvPr>
          <p:cNvSpPr/>
          <p:nvPr/>
        </p:nvSpPr>
        <p:spPr>
          <a:xfrm>
            <a:off x="0" y="2168357"/>
            <a:ext cx="2423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Επίδειξη στο ΕΤΚ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PC-Lab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ώρες (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CAM)</a:t>
            </a:r>
            <a:endParaRPr lang="el-G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15AF0-5F4F-7592-7731-800C0722FBBA}"/>
              </a:ext>
            </a:extLst>
          </p:cNvPr>
          <p:cNvSpPr/>
          <p:nvPr/>
        </p:nvSpPr>
        <p:spPr>
          <a:xfrm>
            <a:off x="0" y="3972579"/>
            <a:ext cx="2423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Γραπτή εξέταση: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65-100%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Προαιρετικές εργασίες: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Προγραμματισμός μέσω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(15%)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Μετρολογία ΕΜ μέσω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LDDM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(10%)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Υπολογιστικό θέμα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Chattering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(10%)</a:t>
            </a: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2E8FCC-DFFE-5F5F-A904-8EA2C26C243F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018829-D6B2-26E5-E2BF-632633D0EC17}"/>
              </a:ext>
            </a:extLst>
          </p:cNvPr>
          <p:cNvSpPr/>
          <p:nvPr/>
        </p:nvSpPr>
        <p:spPr>
          <a:xfrm>
            <a:off x="2847010" y="1799025"/>
            <a:ext cx="903103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Εργαλειομηχανές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CNC</a:t>
            </a:r>
            <a:endParaRPr lang="el-G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Δομή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Ψηφιακή Καθοδήγηση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Προγραμματισμός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Μετρολογία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Δυναμική Εργαλειομηχανών Κοπής</a:t>
            </a:r>
          </a:p>
        </p:txBody>
      </p:sp>
      <p:pic>
        <p:nvPicPr>
          <p:cNvPr id="19" name="Picture 4" descr="4">
            <a:extLst>
              <a:ext uri="{FF2B5EF4-FFF2-40B4-BE49-F238E27FC236}">
                <a16:creationId xmlns:a16="http://schemas.microsoft.com/office/drawing/2014/main" id="{C97DCD2E-B349-CD62-519C-BA60DEF7F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21771" y="1516082"/>
            <a:ext cx="3259238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EBACA3-8B80-C074-4057-39FFB8D72D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3885" y="1516082"/>
            <a:ext cx="2757886" cy="18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21468B-8440-655E-19EC-C9A5562C18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8471" y="3597522"/>
            <a:ext cx="2762538" cy="18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051BBDB-891B-CE70-E2AF-72BC2C804A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4058" y="4827167"/>
            <a:ext cx="3362533" cy="180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225C4BF-B97B-B246-B7D5-A6117DCEA7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8447" y="4827167"/>
            <a:ext cx="3404717" cy="180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25E410A-FA8D-DA82-D1A7-AD50EDA1907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7916" y="3397430"/>
            <a:ext cx="2608674" cy="136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6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67EE29-C7D3-4F9E-05DE-B7787646DD78}"/>
              </a:ext>
            </a:extLst>
          </p:cNvPr>
          <p:cNvSpPr txBox="1"/>
          <p:nvPr/>
        </p:nvSpPr>
        <p:spPr>
          <a:xfrm>
            <a:off x="9973" y="1844745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Κατεργασίες Πρόσθεσης Υλικού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D5587E-1C16-BAD2-854A-73E838CDADE7}"/>
              </a:ext>
            </a:extLst>
          </p:cNvPr>
          <p:cNvSpPr/>
          <p:nvPr/>
        </p:nvSpPr>
        <p:spPr>
          <a:xfrm>
            <a:off x="2847010" y="1799025"/>
            <a:ext cx="90310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Τρισδιάστατοι εκτυπωτές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Εξώθηση υλικού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FDM, FFF)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Μηχανές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SLS/SLM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Σύντηξη κλίνης πούδρας (SLS/SLM)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Πολυμερισμός σε δοχείο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SLA</a:t>
            </a: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Άλλες μέθοδοι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Διεπαφή</a:t>
            </a: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CAD/CAM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Επιλογή μεθόδου κατεργασίας – μελέτες περίπτωσης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C6EEE6-FA1B-889F-D398-839FB633B2AF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12CD56-693F-C19F-5E03-A4398EFA0324}"/>
              </a:ext>
            </a:extLst>
          </p:cNvPr>
          <p:cNvSpPr/>
          <p:nvPr/>
        </p:nvSpPr>
        <p:spPr>
          <a:xfrm>
            <a:off x="0" y="2168357"/>
            <a:ext cx="2423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3524B-E92E-F95D-B7B4-B1B7504B2CE5}"/>
              </a:ext>
            </a:extLst>
          </p:cNvPr>
          <p:cNvSpPr txBox="1"/>
          <p:nvPr/>
        </p:nvSpPr>
        <p:spPr>
          <a:xfrm>
            <a:off x="9973" y="3076744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CB4E2D-B259-0F2A-CDA7-5B9AAFAF841A}"/>
              </a:ext>
            </a:extLst>
          </p:cNvPr>
          <p:cNvSpPr/>
          <p:nvPr/>
        </p:nvSpPr>
        <p:spPr>
          <a:xfrm>
            <a:off x="0" y="3442095"/>
            <a:ext cx="24236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Γραπτή εξέταση: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40-100%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Προαιρετικές εργασίες: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Κατασκευή τεμαχίου μέσω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FDM/FFF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(15%)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Υπολογιστικό θέμα (25%)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Βιβλιογραφικό θέμα (20%)</a:t>
            </a: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087BB40-95F5-B9C2-EC45-7A236564CF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7787" y="4526599"/>
            <a:ext cx="2815421" cy="21005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4BB1DFD-8407-F205-6146-6361F31B8C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2463" y="4498243"/>
            <a:ext cx="2910732" cy="21289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68162A3-3670-8388-F022-AFAF79CEF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1177" y="4144333"/>
            <a:ext cx="3280113" cy="25895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7F4E947-5214-1B6D-D8C6-6AD39A82DF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9810" y="1418885"/>
            <a:ext cx="4971480" cy="193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548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67EE29-C7D3-4F9E-05DE-B7787646DD78}"/>
              </a:ext>
            </a:extLst>
          </p:cNvPr>
          <p:cNvSpPr txBox="1"/>
          <p:nvPr/>
        </p:nvSpPr>
        <p:spPr>
          <a:xfrm>
            <a:off x="9973" y="1844745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Συστήματα Κατεργασιών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C53FB5-686C-A540-C5ED-07CF1E77AC90}"/>
              </a:ext>
            </a:extLst>
          </p:cNvPr>
          <p:cNvSpPr/>
          <p:nvPr/>
        </p:nvSpPr>
        <p:spPr>
          <a:xfrm>
            <a:off x="2847010" y="1799025"/>
            <a:ext cx="90310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Τύποι, δομή και λειτουργία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Παραγωγή σε κύτταρα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Ευέλικτα Συστήματα Κατεργασιών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FMS)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Σχεδιασμός ελεγκτών με δίκτυα </a:t>
            </a:r>
            <a:r>
              <a:rPr lang="el-G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Petri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Ρομποτικά κύτταρα κατεργασιών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Ανάλυση και σχεδιασμός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Προσομοίωση διακριτών γεγονότων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Ολοκληρωμένη παραγωγή με Η/Υ (CIM)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Βάσεις δεδομένων / Δίκτυα επικοινωνιών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CB3AB5-E5E5-CED5-B927-864BD2ADC758}"/>
              </a:ext>
            </a:extLst>
          </p:cNvPr>
          <p:cNvSpPr/>
          <p:nvPr/>
        </p:nvSpPr>
        <p:spPr>
          <a:xfrm>
            <a:off x="0" y="2168357"/>
            <a:ext cx="2423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Επίδειξη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Simulink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εντός αίθουσας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EF6A5B-53DD-E36F-08D4-483DDDFDEE65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24A52F-8243-5945-7AB6-BCCA4C16AAC6}"/>
              </a:ext>
            </a:extLst>
          </p:cNvPr>
          <p:cNvSpPr txBox="1"/>
          <p:nvPr/>
        </p:nvSpPr>
        <p:spPr>
          <a:xfrm>
            <a:off x="9973" y="3410434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79D80F-192A-7AFF-32ED-F52A3B24E799}"/>
              </a:ext>
            </a:extLst>
          </p:cNvPr>
          <p:cNvSpPr/>
          <p:nvPr/>
        </p:nvSpPr>
        <p:spPr>
          <a:xfrm>
            <a:off x="0" y="3775785"/>
            <a:ext cx="2423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Γραπτή εξέταση: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0-100%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Προαιρετικές εργασίες: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Εργαστήριο προγραμματισμού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(15%)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Υπολογιστικά θέματα/εργασίες (έως 85%)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50052C5-97D6-DB86-8E0A-1CCD307B2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010" y="4600453"/>
            <a:ext cx="3832331" cy="20267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600BDA2-A491-45F2-91D1-EA227F13C5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341" y="5014520"/>
            <a:ext cx="2212212" cy="1650497"/>
          </a:xfrm>
          <a:prstGeom prst="rect">
            <a:avLst/>
          </a:prstGeom>
        </p:spPr>
      </p:pic>
      <p:pic>
        <p:nvPicPr>
          <p:cNvPr id="27" name="Picture 14" descr="C:\Users\ΓΧΒ\Downloads\2244 Robotic Vision Guided Bin Picking.jpg">
            <a:extLst>
              <a:ext uri="{FF2B5EF4-FFF2-40B4-BE49-F238E27FC236}">
                <a16:creationId xmlns:a16="http://schemas.microsoft.com/office/drawing/2014/main" id="{587CC4EB-B93B-4A80-7AF4-88205CDA2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1805" y="4399984"/>
            <a:ext cx="2976240" cy="223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 descr="9">
            <a:extLst>
              <a:ext uri="{FF2B5EF4-FFF2-40B4-BE49-F238E27FC236}">
                <a16:creationId xmlns:a16="http://schemas.microsoft.com/office/drawing/2014/main" id="{A87B953F-2510-C3EE-7635-981AB013F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62054" y="2313620"/>
            <a:ext cx="3315991" cy="197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3E88A73-BB07-120A-F6A0-48E384012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3932" y="1339903"/>
            <a:ext cx="1800000" cy="9182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BCF81C0-E298-985F-6555-490E395A52F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477" y="1358687"/>
            <a:ext cx="1386207" cy="90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F345B33-821B-C446-5317-6D6293BFF17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229" y="1356822"/>
            <a:ext cx="1292816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87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0A2C82-E11B-CF1A-81C8-F17302182523}"/>
              </a:ext>
            </a:extLst>
          </p:cNvPr>
          <p:cNvSpPr txBox="1"/>
          <p:nvPr/>
        </p:nvSpPr>
        <p:spPr>
          <a:xfrm>
            <a:off x="9973" y="4137018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67EE29-C7D3-4F9E-05DE-B7787646DD78}"/>
              </a:ext>
            </a:extLst>
          </p:cNvPr>
          <p:cNvSpPr txBox="1"/>
          <p:nvPr/>
        </p:nvSpPr>
        <p:spPr>
          <a:xfrm>
            <a:off x="9973" y="1844745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Καταστροφικές Καταπονήσεις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A4D4E8-1B76-97D7-BE2C-0A97730A5FA0}"/>
              </a:ext>
            </a:extLst>
          </p:cNvPr>
          <p:cNvSpPr/>
          <p:nvPr/>
        </p:nvSpPr>
        <p:spPr>
          <a:xfrm>
            <a:off x="2847010" y="1799025"/>
            <a:ext cx="90310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Τεχνική θεωρία πλαστικότητας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Ανάλυση γραμμικών και επιφανειακών φορέων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Επίδραση της ταχύτητας παραμόρφωσης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Καταστροφική καταπόνηση κατασκευών λεπτού πάχους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Συστήματα απορρόφησης ενέργειας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Εφαρμογές σε κρουστικές δοκιμές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Εισαγωγή στη </a:t>
            </a:r>
            <a:r>
              <a:rPr lang="el-G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θραυστομηχανική</a:t>
            </a: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4A9544-FC26-AFFA-6F42-B9233D0F2FDD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238813-E22F-C7D7-9A13-057B79EDAB63}"/>
              </a:ext>
            </a:extLst>
          </p:cNvPr>
          <p:cNvSpPr/>
          <p:nvPr/>
        </p:nvSpPr>
        <p:spPr>
          <a:xfrm>
            <a:off x="0" y="2168357"/>
            <a:ext cx="2423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Λογισμικό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LS-DYNA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3C2CDEE-911A-94C0-6D4A-45794F6D2F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518" y="3438710"/>
            <a:ext cx="2436094" cy="22597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895BF1F-2083-5516-A5AE-767C1113E6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5936" y="4023160"/>
            <a:ext cx="3180030" cy="26040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1CC3EC3-016F-8123-D51C-6BD5D05FA4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5706" y="1377583"/>
            <a:ext cx="2726468" cy="250328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EE7BC5F-D508-B6CB-5B8E-5DA9A955B2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5520" y="4697191"/>
            <a:ext cx="3872525" cy="192997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B46AA25-04F5-D6F2-C47C-C39FB07089B8}"/>
              </a:ext>
            </a:extLst>
          </p:cNvPr>
          <p:cNvSpPr/>
          <p:nvPr/>
        </p:nvSpPr>
        <p:spPr>
          <a:xfrm>
            <a:off x="-15288" y="4441932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Υποχρεωτική εργασία</a:t>
            </a:r>
          </a:p>
        </p:txBody>
      </p:sp>
    </p:spTree>
    <p:extLst>
      <p:ext uri="{BB962C8B-B14F-4D97-AF65-F5344CB8AC3E}">
        <p14:creationId xmlns:p14="http://schemas.microsoft.com/office/powerpoint/2010/main" val="25183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67EE29-C7D3-4F9E-05DE-B7787646DD78}"/>
              </a:ext>
            </a:extLst>
          </p:cNvPr>
          <p:cNvSpPr txBox="1"/>
          <p:nvPr/>
        </p:nvSpPr>
        <p:spPr>
          <a:xfrm>
            <a:off x="9973" y="1844745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Μη Συμβατικές Κατεργασίες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19B63-CB8F-B1B0-51EB-1D9479EA627A}"/>
              </a:ext>
            </a:extLst>
          </p:cNvPr>
          <p:cNvSpPr/>
          <p:nvPr/>
        </p:nvSpPr>
        <p:spPr>
          <a:xfrm>
            <a:off x="2847010" y="1799025"/>
            <a:ext cx="90310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 συμβατικές μέθοδοι διαμόρφωσης του συμπαγούς υλικού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 συμβατικές μέθοδοι διαμόρφωσης του επιπέδου ελάσματος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 συμβατικές μέθοδοι αποβολής υλικού 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 συμβατικές μέθοδοι συγκολλήσεων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Μορφοποίηση </a:t>
            </a:r>
            <a:r>
              <a:rPr lang="el-G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κόνεων</a:t>
            </a: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μετάλλων και προηγμένων υλικών 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Ελαττώματα </a:t>
            </a:r>
            <a:r>
              <a:rPr lang="el-G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κατεργασίμων</a:t>
            </a: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τεμαχίων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E20C76-71D2-F07C-0101-EF20AB0E531C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0CC603-BBAF-AABD-46F6-80166CFA5963}"/>
              </a:ext>
            </a:extLst>
          </p:cNvPr>
          <p:cNvSpPr txBox="1"/>
          <p:nvPr/>
        </p:nvSpPr>
        <p:spPr>
          <a:xfrm>
            <a:off x="9973" y="3191123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6A17F7-620F-E159-CDA3-BB2A5C275E56}"/>
              </a:ext>
            </a:extLst>
          </p:cNvPr>
          <p:cNvSpPr/>
          <p:nvPr/>
        </p:nvSpPr>
        <p:spPr>
          <a:xfrm>
            <a:off x="0" y="3556474"/>
            <a:ext cx="2423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Υποχρεωτικές εργασίες: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Εργαστηριακές ασκήσεις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Βιβλιογραφικό θέμα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8A1B92-35E8-1746-3E71-FB3B583CC198}"/>
              </a:ext>
            </a:extLst>
          </p:cNvPr>
          <p:cNvSpPr/>
          <p:nvPr/>
        </p:nvSpPr>
        <p:spPr>
          <a:xfrm>
            <a:off x="0" y="2168357"/>
            <a:ext cx="2423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22F24E-8936-C843-081C-D5D137A263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26277" y="5117467"/>
            <a:ext cx="2851768" cy="1509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3505BA2-FD73-BF6E-6F18-05418CCA53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8064" y="4629206"/>
            <a:ext cx="2640922" cy="19979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4898D8F-7360-466C-2591-FAF6988248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67736" y="4159460"/>
            <a:ext cx="3660328" cy="24677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585457D-8B34-2F26-6ACE-DBACDC2F0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22447" y="2256126"/>
            <a:ext cx="2155598" cy="25075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64373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0A2C82-E11B-CF1A-81C8-F17302182523}"/>
              </a:ext>
            </a:extLst>
          </p:cNvPr>
          <p:cNvSpPr txBox="1"/>
          <p:nvPr/>
        </p:nvSpPr>
        <p:spPr>
          <a:xfrm>
            <a:off x="9973" y="4137018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67EE29-C7D3-4F9E-05DE-B7787646DD78}"/>
              </a:ext>
            </a:extLst>
          </p:cNvPr>
          <p:cNvSpPr txBox="1"/>
          <p:nvPr/>
        </p:nvSpPr>
        <p:spPr>
          <a:xfrm>
            <a:off x="9973" y="1844582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Ευφυή Συστήματα Κατεργασιών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5B6485-B7FE-1EA5-5F6B-962C2679085A}"/>
              </a:ext>
            </a:extLst>
          </p:cNvPr>
          <p:cNvSpPr/>
          <p:nvPr/>
        </p:nvSpPr>
        <p:spPr>
          <a:xfrm>
            <a:off x="0" y="2180048"/>
            <a:ext cx="2423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ώρες/εβδομάδα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Επιδείξεις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εντός αίθουσας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15AF0-5F4F-7592-7731-800C0722FBBA}"/>
              </a:ext>
            </a:extLst>
          </p:cNvPr>
          <p:cNvSpPr/>
          <p:nvPr/>
        </p:nvSpPr>
        <p:spPr>
          <a:xfrm>
            <a:off x="0" y="4502369"/>
            <a:ext cx="2423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Υποχρεωτικές εργασίες: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ανά εξάμηνο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Ποικιλία θεμάτων χρησιμοποιώντας πραγματικά σύνολα δεδομένων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DA7FCA-DBBE-A9D1-6F1C-0FB8FBBAAA3E}"/>
              </a:ext>
            </a:extLst>
          </p:cNvPr>
          <p:cNvSpPr/>
          <p:nvPr/>
        </p:nvSpPr>
        <p:spPr>
          <a:xfrm>
            <a:off x="2847011" y="1799025"/>
            <a:ext cx="54278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Αντιμετώπιση προβλημάτων συστημάτων κατεργασιών με χρήση υπολογιστικής νοημοσύνης και άλλων συναφών τεχνικών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Τεχνητά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Νευρωνικά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Δίκτυα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Εξελικτικοί Αλγόριθμοι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Ασαφής Λογική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Μηχανική Όραση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Έμφαση στην πρακτική εξάσκηση μέσω εργασιών και λιγότερο στη θεωρητική θεμελίωση των σχετικών μεθόδων και εργαλείων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364E904-F17B-1699-7933-5579F62AB3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1912" y="5039007"/>
            <a:ext cx="1918922" cy="15881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A1C5776-9C79-E7A6-B6DE-F76DC6ED79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79" r="6501" b="4187"/>
          <a:stretch/>
        </p:blipFill>
        <p:spPr>
          <a:xfrm>
            <a:off x="9010455" y="1177528"/>
            <a:ext cx="2965572" cy="323183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90986DD-3BC0-F7C1-CE0B-D2729EF832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7011" y="4992372"/>
            <a:ext cx="2444152" cy="163479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A9E1EC2-3A20-988C-F66E-7AF3B5D6F7F3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550DFBB2-5BCC-2DBF-07AF-BB65A4B4F0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2537" y="4599189"/>
            <a:ext cx="3563490" cy="202797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4289BFD-604A-7B10-A50F-9EA18C7483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1992" y="2412246"/>
            <a:ext cx="2238463" cy="180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04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8AD0D-2655-8245-703B-2A4EB1EC9F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67385" cy="97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496DEC-CA3B-1C62-4090-C6586806B468}"/>
              </a:ext>
            </a:extLst>
          </p:cNvPr>
          <p:cNvCxnSpPr/>
          <p:nvPr/>
        </p:nvCxnSpPr>
        <p:spPr>
          <a:xfrm>
            <a:off x="2469553" y="1017724"/>
            <a:ext cx="0" cy="5788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968CC4-9711-13A9-6050-FB11ABD62BFE}"/>
              </a:ext>
            </a:extLst>
          </p:cNvPr>
          <p:cNvSpPr txBox="1"/>
          <p:nvPr/>
        </p:nvSpPr>
        <p:spPr>
          <a:xfrm>
            <a:off x="28081" y="977473"/>
            <a:ext cx="1096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Εξάμηνο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0A2C82-E11B-CF1A-81C8-F17302182523}"/>
              </a:ext>
            </a:extLst>
          </p:cNvPr>
          <p:cNvSpPr txBox="1"/>
          <p:nvPr/>
        </p:nvSpPr>
        <p:spPr>
          <a:xfrm>
            <a:off x="9973" y="4137018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Αξιολόγηση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D1A22-5C62-B68C-927F-330C7329CCBE}"/>
              </a:ext>
            </a:extLst>
          </p:cNvPr>
          <p:cNvSpPr txBox="1"/>
          <p:nvPr/>
        </p:nvSpPr>
        <p:spPr>
          <a:xfrm>
            <a:off x="2932893" y="1418884"/>
            <a:ext cx="2645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Συνοπτικό Περιεχόμενο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29DDBF-614D-11D4-FDD0-E64A4208CE52}"/>
              </a:ext>
            </a:extLst>
          </p:cNvPr>
          <p:cNvSpPr txBox="1">
            <a:spLocks/>
          </p:cNvSpPr>
          <p:nvPr/>
        </p:nvSpPr>
        <p:spPr>
          <a:xfrm>
            <a:off x="2955936" y="98988"/>
            <a:ext cx="7710874" cy="6985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Καινοτομικός Σχεδιασμός Μηχανολογικών Προϊόντων</a:t>
            </a:r>
            <a:endParaRPr lang="en-GB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426A17-F967-CD41-FC7E-277C2075AF92}"/>
              </a:ext>
            </a:extLst>
          </p:cNvPr>
          <p:cNvSpPr/>
          <p:nvPr/>
        </p:nvSpPr>
        <p:spPr>
          <a:xfrm>
            <a:off x="9975" y="1346805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D2B46-B882-7414-A7E2-184E0E7ACB76}"/>
              </a:ext>
            </a:extLst>
          </p:cNvPr>
          <p:cNvSpPr/>
          <p:nvPr/>
        </p:nvSpPr>
        <p:spPr>
          <a:xfrm>
            <a:off x="2847010" y="1799025"/>
            <a:ext cx="903103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Συνδυασμός γνώσεων μηχανολογίας</a:t>
            </a:r>
          </a:p>
          <a:p>
            <a:pPr marL="180975"/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για το σχεδιασμό προϊόντων: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Λειτουργικότητα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Διαμόρφωση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Οικολογικό αποτύπωμα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Τρόπους κατασκευής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Ευχρηστία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Στάδια βιομηχανικού σχεδιασμού</a:t>
            </a:r>
          </a:p>
          <a:p>
            <a:pPr indent="-180000">
              <a:buFont typeface="Arial" panose="020B0604020202020204" pitchFamily="34" charset="0"/>
              <a:buChar char="•"/>
            </a:pPr>
            <a:r>
              <a:rPr lang="el-G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Επίβλεψη από μέλη ΔΕΠ ανά προτεινόμενο θέμα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64B977-EEE8-5446-59D5-7B76AD5396DD}"/>
              </a:ext>
            </a:extLst>
          </p:cNvPr>
          <p:cNvSpPr txBox="1"/>
          <p:nvPr/>
        </p:nvSpPr>
        <p:spPr>
          <a:xfrm>
            <a:off x="411191" y="6396335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Κύκλοι Σπουδών ΣΜΜ</a:t>
            </a:r>
          </a:p>
          <a:p>
            <a:pPr algn="ctr"/>
            <a:r>
              <a:rPr lang="el-GR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Μαΐου 2024</a:t>
            </a:r>
            <a:endParaRPr lang="en-GB" sz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306DA2-A44C-B69A-A47B-F14537F7616F}"/>
              </a:ext>
            </a:extLst>
          </p:cNvPr>
          <p:cNvSpPr txBox="1"/>
          <p:nvPr/>
        </p:nvSpPr>
        <p:spPr>
          <a:xfrm>
            <a:off x="9973" y="1844582"/>
            <a:ext cx="2423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Οργάνωση Διδασκαλίας</a:t>
            </a:r>
            <a:endParaRPr lang="en-GB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DDAA4F-2115-5774-7AF3-C88D91E34428}"/>
              </a:ext>
            </a:extLst>
          </p:cNvPr>
          <p:cNvSpPr/>
          <p:nvPr/>
        </p:nvSpPr>
        <p:spPr>
          <a:xfrm>
            <a:off x="0" y="2168357"/>
            <a:ext cx="2423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Διαλέξεις:</a:t>
            </a:r>
          </a:p>
          <a:p>
            <a:pPr lvl="1" indent="-18000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ώρες/εβδομάδα</a:t>
            </a:r>
          </a:p>
          <a:p>
            <a:pPr marL="179388" lvl="1" indent="-179388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Ανατροφοδότηση επί του θέματος από μέλη ΔΕΠ</a:t>
            </a:r>
          </a:p>
          <a:p>
            <a:pPr lvl="1" indent="-180000">
              <a:buFont typeface="Arial" panose="020B0604020202020204" pitchFamily="34" charset="0"/>
              <a:buChar char="•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1F3D01-78C9-435E-9D33-8F9F2408A020}"/>
              </a:ext>
            </a:extLst>
          </p:cNvPr>
          <p:cNvSpPr/>
          <p:nvPr/>
        </p:nvSpPr>
        <p:spPr>
          <a:xfrm>
            <a:off x="0" y="4502369"/>
            <a:ext cx="2423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000">
              <a:buFont typeface="Arial" panose="020B0604020202020204" pitchFamily="34" charset="0"/>
              <a:buChar char="•"/>
            </a:pP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Υποχρεωτικό θέμα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719108B-A625-B22F-A31B-ADFA405440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8603" y="4459991"/>
            <a:ext cx="3092116" cy="22305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24A070B-3855-7937-BB9C-4315A4B2C0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573" y="4556703"/>
            <a:ext cx="1955907" cy="22481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54DF911-DDD4-CD3B-CC5B-09D863659E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5929" y="3825737"/>
            <a:ext cx="3092116" cy="29791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D4C26DD-A869-18C3-DFD0-A6E72C9F2C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4131" y="1074468"/>
            <a:ext cx="3724940" cy="275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2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811</Words>
  <Application>Microsoft Office PowerPoint</Application>
  <PresentationFormat>Widescreen</PresentationFormat>
  <Paragraphs>249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Panorios</dc:creator>
  <cp:lastModifiedBy>Panorios</cp:lastModifiedBy>
  <cp:revision>33</cp:revision>
  <dcterms:created xsi:type="dcterms:W3CDTF">2024-05-28T12:16:31Z</dcterms:created>
  <dcterms:modified xsi:type="dcterms:W3CDTF">2024-05-30T12:16:11Z</dcterms:modified>
</cp:coreProperties>
</file>