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44" r:id="rId2"/>
    <p:sldId id="345" r:id="rId3"/>
    <p:sldId id="346" r:id="rId4"/>
    <p:sldId id="347" r:id="rId5"/>
    <p:sldId id="348" r:id="rId6"/>
    <p:sldId id="353" r:id="rId7"/>
    <p:sldId id="349" r:id="rId8"/>
    <p:sldId id="350" r:id="rId9"/>
    <p:sldId id="351" r:id="rId10"/>
    <p:sldId id="352" r:id="rId11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95" autoAdjust="0"/>
    <p:restoredTop sz="91768" autoAdjust="0"/>
  </p:normalViewPr>
  <p:slideViewPr>
    <p:cSldViewPr snapToGrid="0">
      <p:cViewPr varScale="1">
        <p:scale>
          <a:sx n="81" d="100"/>
          <a:sy n="81" d="100"/>
        </p:scale>
        <p:origin x="-75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10B60-D47E-4533-A017-7BABBB71990D}" type="datetimeFigureOut">
              <a:rPr lang="el-GR" smtClean="0"/>
              <a:pPr/>
              <a:t>30/5/2024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8E64FF-1C21-41D2-ACAA-024A2A6409E2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1926861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E4761-A7BF-4108-858D-76300D6A3809}" type="slidenum">
              <a:rPr lang="el-GR" smtClean="0"/>
              <a:pPr/>
              <a:t>1</a:t>
            </a:fld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300693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l-GR" baseline="0" dirty="0"/>
              <a:t>Θα ξεκινήσουμε όμως από τα προγράμματα ΕΣΠΑ και συγκεκριμένα από το 3</a:t>
            </a:r>
            <a:r>
              <a:rPr lang="en-US" baseline="0" dirty="0"/>
              <a:t>BUILD</a:t>
            </a:r>
            <a:r>
              <a:rPr lang="el-GR" baseline="0" dirty="0"/>
              <a:t>. Το 3</a:t>
            </a:r>
            <a:r>
              <a:rPr lang="en-US" baseline="0" dirty="0"/>
              <a:t>BUILD </a:t>
            </a:r>
            <a:r>
              <a:rPr lang="el-GR" baseline="0" dirty="0"/>
              <a:t>είναι ένα έργο που αφορά τον…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l-GR" baseline="0" dirty="0"/>
              <a:t>Αυτό τώρα είναι ιδιαίτερα δύσκολο, γιατί…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l-GR" baseline="0" dirty="0"/>
              <a:t>Πρακτικά θα μπορούσε να κτιστεί ένα κτήριο σε μια μέρα.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l-GR" baseline="0" dirty="0"/>
              <a:t>ΤΙΤΑΝ, ΣΙΚΑ ΕΛΛΑΣ.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l-GR" baseline="0" dirty="0"/>
              <a:t>Ημίσεια κλίμακα δουλεύει. 8</a:t>
            </a:r>
            <a:r>
              <a:rPr lang="en-US" baseline="0" dirty="0"/>
              <a:t>x8x3m.</a:t>
            </a:r>
            <a:endParaRPr lang="el-GR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E4761-A7BF-4108-858D-76300D6A3809}" type="slidenum">
              <a:rPr lang="el-GR" smtClean="0"/>
              <a:pPr/>
              <a:t>5</a:t>
            </a:fld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1661818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Πέρα από τα</a:t>
            </a:r>
            <a:r>
              <a:rPr lang="el-GR" baseline="0" dirty="0"/>
              <a:t> προγράμματα ΕΣΠΑ, το εργαστήριο αναπτύσσει νέες τεχνολογίες σε συνεργασία με βιομηχανίες και ερευνητικά κέντρα όπως το </a:t>
            </a:r>
            <a:r>
              <a:rPr lang="en-US" baseline="0" dirty="0"/>
              <a:t>CERN. </a:t>
            </a:r>
            <a:r>
              <a:rPr lang="el-GR" baseline="0" dirty="0"/>
              <a:t>Στα πλαίσια της καταπολέμησης της πανδημίας του </a:t>
            </a:r>
            <a:r>
              <a:rPr lang="en-US" baseline="0" dirty="0"/>
              <a:t>CERN </a:t>
            </a:r>
            <a:r>
              <a:rPr lang="el-GR" baseline="0" dirty="0"/>
              <a:t>ανέπτυξε τον </a:t>
            </a:r>
            <a:r>
              <a:rPr lang="en-US" baseline="0" dirty="0"/>
              <a:t>HEV, </a:t>
            </a:r>
            <a:r>
              <a:rPr lang="el-GR" baseline="0" dirty="0"/>
              <a:t>έναν </a:t>
            </a:r>
            <a:r>
              <a:rPr lang="en-US" baseline="0" dirty="0"/>
              <a:t>portable </a:t>
            </a:r>
            <a:r>
              <a:rPr lang="el-GR" baseline="0" dirty="0"/>
              <a:t>αναπνευστήρα για την παροχή οξυγόνου σε ασθενείς </a:t>
            </a:r>
            <a:r>
              <a:rPr lang="en-US" baseline="0" dirty="0" err="1"/>
              <a:t>Covid</a:t>
            </a:r>
            <a:r>
              <a:rPr lang="en-US" baseline="0" dirty="0"/>
              <a:t> </a:t>
            </a:r>
            <a:r>
              <a:rPr lang="el-GR" baseline="0" dirty="0"/>
              <a:t>ακόμα και στο σπίτι τους.</a:t>
            </a:r>
          </a:p>
          <a:p>
            <a:r>
              <a:rPr lang="el-GR" baseline="0" dirty="0"/>
              <a:t>Πολύ ακριβό και πολύ θόρυβο (τουρμπίνες).</a:t>
            </a:r>
          </a:p>
          <a:p>
            <a:r>
              <a:rPr lang="el-GR" baseline="0" dirty="0"/>
              <a:t>Αντλία τύπου </a:t>
            </a:r>
            <a:r>
              <a:rPr lang="en-US" baseline="0" dirty="0"/>
              <a:t>scroll.</a:t>
            </a:r>
            <a:r>
              <a:rPr lang="el-GR" baseline="0" dirty="0"/>
              <a:t> Αθόρυβη λειτουργία – 300</a:t>
            </a:r>
            <a:r>
              <a:rPr lang="en-US" baseline="0" dirty="0"/>
              <a:t>x300x300.</a:t>
            </a:r>
          </a:p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E4761-A7BF-4108-858D-76300D6A3809}" type="slidenum">
              <a:rPr lang="el-GR" smtClean="0"/>
              <a:pPr/>
              <a:t>6</a:t>
            </a:fld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11823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4A7030-A2CC-0876-8701-14FF3EBF0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FC25780-9D51-504E-9FFD-E354533016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BC54B1E-0FF5-E0E5-2A74-7BC7EB56E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386F-25ED-4FC1-B86F-8B7FE208A454}" type="datetimeFigureOut">
              <a:rPr lang="el-GR" smtClean="0"/>
              <a:pPr/>
              <a:t>30/5/2024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C0CF404-1073-6137-6344-2B42047CC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4004112-4AF4-F1F2-3134-2CD89D994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9A6A-1D1D-4178-8581-5C521A1F5169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2472716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91109D-9EAC-DFFE-BF53-B60A0EFEF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2DD84DC-2ABF-5C51-9860-38ADDA6C32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B71ECAB-19D6-9F69-3173-05A256CF9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386F-25ED-4FC1-B86F-8B7FE208A454}" type="datetimeFigureOut">
              <a:rPr lang="el-GR" smtClean="0"/>
              <a:pPr/>
              <a:t>30/5/2024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FEAA10-099A-9792-6D45-7D1B7071F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D54347E-DC23-6B48-0BCB-76CDB0056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9A6A-1D1D-4178-8581-5C521A1F5169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3394093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FEDA304-313D-9844-780D-EB88B92994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0674DA1-EED0-965C-643F-1A9BE77DF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C5CFD88-014C-3630-7E41-E94F7DD23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386F-25ED-4FC1-B86F-8B7FE208A454}" type="datetimeFigureOut">
              <a:rPr lang="el-GR" smtClean="0"/>
              <a:pPr/>
              <a:t>30/5/2024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2614096-D774-4BC6-863E-5A1258645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B27EB5C-2C87-A327-6753-2960E68CB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9A6A-1D1D-4178-8581-5C521A1F5169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3550216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945E61A-72C9-ADFE-60C0-EA25EFE10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941E578-090C-29F4-1BD0-B5E2CB9533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2EB1D16-7C3F-13E6-4058-6EBAD026D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386F-25ED-4FC1-B86F-8B7FE208A454}" type="datetimeFigureOut">
              <a:rPr lang="el-GR" smtClean="0"/>
              <a:pPr/>
              <a:t>30/5/2024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616B73A-0BE5-7B61-06E4-80AB6A570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0DD8310-9EEC-A198-8DAD-F43112A28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9A6A-1D1D-4178-8581-5C521A1F5169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1644933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6079040-73F5-820E-52C1-B0830A93E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BEEBF61-3439-913E-4DD3-8179C11169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58F12D8-D458-07BD-F259-ED603F8AD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386F-25ED-4FC1-B86F-8B7FE208A454}" type="datetimeFigureOut">
              <a:rPr lang="el-GR" smtClean="0"/>
              <a:pPr/>
              <a:t>30/5/2024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32BD932-8E6F-8670-D2E8-1E1EF3FAC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2219712-30E8-85EE-A15C-3CCB82F48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9A6A-1D1D-4178-8581-5C521A1F5169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1536829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9FE425F-4E9A-1745-C6D0-EEF83C788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8794332-EE7A-3D8F-945D-F62AA1ACBE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451C4AF-8B23-DE1F-D8A0-09ECD56E2B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0C7214E-11A3-A3E4-DB94-E1A52C7C1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386F-25ED-4FC1-B86F-8B7FE208A454}" type="datetimeFigureOut">
              <a:rPr lang="el-GR" smtClean="0"/>
              <a:pPr/>
              <a:t>30/5/2024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1D38B53-8572-2350-AC19-86B777982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1E979D2-8961-3250-04EA-5C0B2A7AB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9A6A-1D1D-4178-8581-5C521A1F5169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540405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2F3A79-F9AF-5314-3BFE-96F15CC14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5D8E5E6-CC64-9B40-0E96-9A2831C744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8C20139-03D0-9876-F91F-C6F7970842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AA146BD1-BA45-5DB4-F020-8F9DFAF375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D9B1D23-1BF8-60DA-CC7E-C6E6BFAD06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72EA1459-F0AD-8F67-1C67-2514717A8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386F-25ED-4FC1-B86F-8B7FE208A454}" type="datetimeFigureOut">
              <a:rPr lang="el-GR" smtClean="0"/>
              <a:pPr/>
              <a:t>30/5/2024</a:t>
            </a:fld>
            <a:endParaRPr lang="el-GR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98CD58BB-BCD6-76E5-AE88-BDF21B539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D51E3249-9692-ED35-C261-0CF51061B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9A6A-1D1D-4178-8581-5C521A1F5169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2512028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7EBB2A9-0EB1-C700-D598-072F585E0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E7606C6F-7ADD-A5B1-87A4-A5BEC683A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386F-25ED-4FC1-B86F-8B7FE208A454}" type="datetimeFigureOut">
              <a:rPr lang="el-GR" smtClean="0"/>
              <a:pPr/>
              <a:t>30/5/2024</a:t>
            </a:fld>
            <a:endParaRPr lang="el-GR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4139690-4A11-A6E2-123B-8D19D13DD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B264F21-DB11-5368-8451-6E4C3B0C0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9A6A-1D1D-4178-8581-5C521A1F5169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3962062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1562927-52CD-6D57-FDAC-6C6748A7F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386F-25ED-4FC1-B86F-8B7FE208A454}" type="datetimeFigureOut">
              <a:rPr lang="el-GR" smtClean="0"/>
              <a:pPr/>
              <a:t>30/5/2024</a:t>
            </a:fld>
            <a:endParaRPr lang="el-GR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011FF999-F5E0-6C2F-0EA2-09F8C6E32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6F9954F-D464-27F1-3CC1-EF2053090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9A6A-1D1D-4178-8581-5C521A1F5169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2172927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D25F06-E47A-DC4E-0FCD-A83EDEA9E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B83CD7E-E7BD-4A2D-EBE6-BF518EF079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FE50380-13B5-57E1-76E1-8D25BE7CFE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5ED7121-7CA4-B3CE-FF3B-DCE47DC43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386F-25ED-4FC1-B86F-8B7FE208A454}" type="datetimeFigureOut">
              <a:rPr lang="el-GR" smtClean="0"/>
              <a:pPr/>
              <a:t>30/5/2024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9F5BD3E-8D88-4BF2-6769-C45061BFD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3989765-10B0-2AEC-1E29-B594C44AE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9A6A-1D1D-4178-8581-5C521A1F5169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2924371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0297040-881A-AAD8-4DC1-C8940C2F6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1DFFE98C-329A-AA77-464E-000C2C6636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B760A85-61E3-CE5C-A641-C259FE432A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AAD194B-BD67-41D5-FC35-89C54A792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386F-25ED-4FC1-B86F-8B7FE208A454}" type="datetimeFigureOut">
              <a:rPr lang="el-GR" smtClean="0"/>
              <a:pPr/>
              <a:t>30/5/2024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1398B8D-C021-5F26-56D3-3C50FD4ED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4D784B3-7A5A-69DB-1922-FCD5F27C5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9A6A-1D1D-4178-8581-5C521A1F5169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622423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3BDF75D-E3B6-B282-9ABB-D79FB3CFE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82EB625-86FA-1A65-4BF2-79C80E22D8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F1EFA7D-4034-6A07-71F7-38F6D95E22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0386F-25ED-4FC1-B86F-8B7FE208A454}" type="datetimeFigureOut">
              <a:rPr lang="el-GR" smtClean="0"/>
              <a:pPr/>
              <a:t>30/5/2024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C3B154A-7826-8588-2E0A-47BA4A264C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79CB615-CEAA-3737-F107-149C7A333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B9A6A-1D1D-4178-8581-5C521A1F5169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4118179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video" Target="NULL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5311" y="257250"/>
            <a:ext cx="9121378" cy="2782751"/>
          </a:xfrm>
        </p:spPr>
        <p:txBody>
          <a:bodyPr>
            <a:noAutofit/>
          </a:bodyPr>
          <a:lstStyle/>
          <a:p>
            <a:r>
              <a:rPr lang="en-US" sz="3000" dirty="0">
                <a:latin typeface="Century Gothic" panose="020B0502020202020204" pitchFamily="34" charset="0"/>
              </a:rPr>
              <a:t>NATIONAL TECHNICAL UNIVERSITY OF ATHENS</a:t>
            </a:r>
            <a:r>
              <a:rPr lang="el-GR" sz="3000" dirty="0">
                <a:latin typeface="Century Gothic" panose="020B0502020202020204" pitchFamily="34" charset="0"/>
              </a:rPr>
              <a:t/>
            </a:r>
            <a:br>
              <a:rPr lang="el-GR" sz="3000" dirty="0">
                <a:latin typeface="Century Gothic" panose="020B0502020202020204" pitchFamily="34" charset="0"/>
              </a:rPr>
            </a:br>
            <a:r>
              <a:rPr lang="en-US" sz="3000" dirty="0">
                <a:latin typeface="Century Gothic" panose="020B0502020202020204" pitchFamily="34" charset="0"/>
              </a:rPr>
              <a:t>SCHOOL OF MECHANICAL ENGINEERING</a:t>
            </a:r>
            <a:r>
              <a:rPr lang="el-GR" sz="3000" dirty="0">
                <a:latin typeface="Century Gothic" panose="020B0502020202020204" pitchFamily="34" charset="0"/>
              </a:rPr>
              <a:t/>
            </a:r>
            <a:br>
              <a:rPr lang="el-GR" sz="3000" dirty="0">
                <a:latin typeface="Century Gothic" panose="020B0502020202020204" pitchFamily="34" charset="0"/>
              </a:rPr>
            </a:br>
            <a:r>
              <a:rPr lang="el-GR" sz="3000" dirty="0">
                <a:latin typeface="Century Gothic" panose="020B0502020202020204" pitchFamily="34" charset="0"/>
              </a:rPr>
              <a:t/>
            </a:r>
            <a:br>
              <a:rPr lang="el-GR" sz="3000" dirty="0">
                <a:latin typeface="Century Gothic" panose="020B0502020202020204" pitchFamily="34" charset="0"/>
              </a:rPr>
            </a:br>
            <a:r>
              <a:rPr lang="el-GR" sz="3000" dirty="0">
                <a:latin typeface="Century Gothic" panose="020B0502020202020204" pitchFamily="34" charset="0"/>
              </a:rPr>
              <a:t/>
            </a:r>
            <a:br>
              <a:rPr lang="el-GR" sz="3000" dirty="0">
                <a:latin typeface="Century Gothic" panose="020B0502020202020204" pitchFamily="34" charset="0"/>
              </a:rPr>
            </a:br>
            <a:r>
              <a:rPr lang="el-GR" sz="2800" dirty="0">
                <a:latin typeface="Century Gothic" panose="020B0502020202020204" pitchFamily="34" charset="0"/>
              </a:rPr>
              <a:t>ΚΑΤΕΥΘΥΝΣΗ </a:t>
            </a:r>
            <a:r>
              <a:rPr lang="el-GR" sz="2800" dirty="0" smtClean="0">
                <a:latin typeface="Century Gothic" panose="020B0502020202020204" pitchFamily="34" charset="0"/>
              </a:rPr>
              <a:t>ΚΑΤΑΣΚΕΥΑΣΤΗ </a:t>
            </a:r>
            <a:r>
              <a:rPr lang="el-GR" sz="2800" dirty="0">
                <a:latin typeface="Century Gothic" panose="020B0502020202020204" pitchFamily="34" charset="0"/>
              </a:rPr>
              <a:t/>
            </a:r>
            <a:br>
              <a:rPr lang="el-GR" sz="2800" dirty="0">
                <a:latin typeface="Century Gothic" panose="020B0502020202020204" pitchFamily="34" charset="0"/>
              </a:rPr>
            </a:br>
            <a:endParaRPr lang="el-GR" sz="3000" dirty="0">
              <a:latin typeface="Century Gothic" panose="020B0502020202020204" pitchFamily="34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242959" y="3810000"/>
            <a:ext cx="9706082" cy="2769004"/>
          </a:xfrm>
          <a:prstGeom prst="rect">
            <a:avLst/>
          </a:prstGeom>
        </p:spPr>
        <p:txBody>
          <a:bodyPr vert="horz" lIns="91214" tIns="45607" rIns="91214" bIns="45607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3591" u="sng" dirty="0">
                <a:latin typeface="Century Gothic" panose="020B0502020202020204" pitchFamily="34" charset="0"/>
              </a:rPr>
              <a:t>ΠΑΡΟΥΣΙΑΣΗ ΚΥΚΛΟΥ ΣΠΟΥΔΩΝ </a:t>
            </a:r>
            <a:endParaRPr lang="en-US" sz="3591" u="sng" dirty="0">
              <a:latin typeface="Century Gothic" panose="020B0502020202020204" pitchFamily="34" charset="0"/>
            </a:endParaRPr>
          </a:p>
          <a:p>
            <a:endParaRPr lang="en-US" sz="3591" u="sng" dirty="0">
              <a:latin typeface="Century Gothic" panose="020B0502020202020204" pitchFamily="34" charset="0"/>
            </a:endParaRPr>
          </a:p>
          <a:p>
            <a:endParaRPr lang="el-GR" dirty="0">
              <a:latin typeface="Century Gothic" panose="020B0502020202020204" pitchFamily="34" charset="0"/>
            </a:endParaRPr>
          </a:p>
          <a:p>
            <a:endParaRPr lang="el-GR" u="sng" dirty="0"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7057" y="-214641"/>
            <a:ext cx="3799113" cy="22794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05697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" name="Θέση περιεχομένου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085"/>
            <a:ext cx="12185964" cy="6092982"/>
          </a:xfrm>
        </p:spPr>
      </p:pic>
    </p:spTree>
    <p:extLst>
      <p:ext uri="{BB962C8B-B14F-4D97-AF65-F5344CB8AC3E}">
        <p14:creationId xmlns="" xmlns:p14="http://schemas.microsoft.com/office/powerpoint/2010/main" val="87765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50C6ADF-09BD-E3FB-3BF5-A349CDCF4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128" y="262311"/>
            <a:ext cx="7057056" cy="1325563"/>
          </a:xfrm>
        </p:spPr>
        <p:txBody>
          <a:bodyPr>
            <a:normAutofit fontScale="90000"/>
          </a:bodyPr>
          <a:lstStyle/>
          <a:p>
            <a:r>
              <a:rPr lang="el-GR" sz="3000" dirty="0">
                <a:latin typeface="Century Gothic" panose="020B0502020202020204" pitchFamily="34" charset="0"/>
              </a:rPr>
              <a:t>ΜΑΘΗΜΑΤΑ </a:t>
            </a:r>
            <a:r>
              <a:rPr lang="el-GR" sz="3000" dirty="0" smtClean="0">
                <a:latin typeface="Century Gothic" panose="020B0502020202020204" pitchFamily="34" charset="0"/>
              </a:rPr>
              <a:t>ΚΥΚΛΟΥ που προσφέρονται από τον Τομέα ΜΚ&amp;ΑΕ</a:t>
            </a:r>
            <a:endParaRPr lang="el-GR" sz="3000" dirty="0">
              <a:latin typeface="Century Gothic" panose="020B0502020202020204" pitchFamily="34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="" xmlns:a16="http://schemas.microsoft.com/office/drawing/2014/main" id="{B020DCCC-EA7B-D2FE-6F62-ABA8CC9121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40373941"/>
              </p:ext>
            </p:extLst>
          </p:nvPr>
        </p:nvGraphicFramePr>
        <p:xfrm>
          <a:off x="379379" y="1735454"/>
          <a:ext cx="11459184" cy="518695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887962">
                  <a:extLst>
                    <a:ext uri="{9D8B030D-6E8A-4147-A177-3AD203B41FA5}">
                      <a16:colId xmlns="" xmlns:a16="http://schemas.microsoft.com/office/drawing/2014/main" val="3917688734"/>
                    </a:ext>
                  </a:extLst>
                </a:gridCol>
                <a:gridCol w="2887962">
                  <a:extLst>
                    <a:ext uri="{9D8B030D-6E8A-4147-A177-3AD203B41FA5}">
                      <a16:colId xmlns="" xmlns:a16="http://schemas.microsoft.com/office/drawing/2014/main" val="3244063502"/>
                    </a:ext>
                  </a:extLst>
                </a:gridCol>
                <a:gridCol w="2866149">
                  <a:extLst>
                    <a:ext uri="{9D8B030D-6E8A-4147-A177-3AD203B41FA5}">
                      <a16:colId xmlns="" xmlns:a16="http://schemas.microsoft.com/office/drawing/2014/main" val="3753659921"/>
                    </a:ext>
                  </a:extLst>
                </a:gridCol>
                <a:gridCol w="2817111">
                  <a:extLst>
                    <a:ext uri="{9D8B030D-6E8A-4147-A177-3AD203B41FA5}">
                      <a16:colId xmlns="" xmlns:a16="http://schemas.microsoft.com/office/drawing/2014/main" val="3797980849"/>
                    </a:ext>
                  </a:extLst>
                </a:gridCol>
              </a:tblGrid>
              <a:tr h="296212">
                <a:tc>
                  <a:txBody>
                    <a:bodyPr/>
                    <a:lstStyle/>
                    <a:p>
                      <a:endParaRPr lang="el-GR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entury Gothic" panose="020B0502020202020204" pitchFamily="34" charset="0"/>
                        </a:rPr>
                        <a:t>7o</a:t>
                      </a:r>
                      <a:endParaRPr lang="el-GR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entury Gothic" panose="020B0502020202020204" pitchFamily="34" charset="0"/>
                        </a:rPr>
                        <a:t>8o</a:t>
                      </a:r>
                      <a:endParaRPr lang="el-GR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entury Gothic" panose="020B0502020202020204" pitchFamily="34" charset="0"/>
                        </a:rPr>
                        <a:t>9o</a:t>
                      </a:r>
                      <a:endParaRPr lang="el-GR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7183278"/>
                  </a:ext>
                </a:extLst>
              </a:tr>
              <a:tr h="962690">
                <a:tc rowSpan="3">
                  <a:txBody>
                    <a:bodyPr/>
                    <a:lstStyle/>
                    <a:p>
                      <a:r>
                        <a:rPr lang="el-GR" dirty="0">
                          <a:latin typeface="Century Gothic" panose="020B0502020202020204" pitchFamily="34" charset="0"/>
                        </a:rPr>
                        <a:t>Υποχρεωτικά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>
                          <a:latin typeface="Century Gothic" panose="020B0502020202020204" pitchFamily="34" charset="0"/>
                        </a:rPr>
                        <a:t>Επεξεργασία Σήματος στα Μηχανολογικά Συστήματα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dirty="0">
                          <a:latin typeface="Century Gothic" panose="020B0502020202020204" pitchFamily="34" charset="0"/>
                        </a:rPr>
                        <a:t>Ανάλυση Μηχανολογικών Κατασκευών ΙΙ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>
                          <a:latin typeface="Century Gothic" panose="020B0502020202020204" pitchFamily="34" charset="0"/>
                        </a:rPr>
                        <a:t>Ρομποτική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516943"/>
                  </a:ext>
                </a:extLst>
              </a:tr>
              <a:tr h="740531">
                <a:tc vMerge="1">
                  <a:txBody>
                    <a:bodyPr/>
                    <a:lstStyle/>
                    <a:p>
                      <a:endParaRPr lang="el-GR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>
                          <a:latin typeface="Century Gothic" panose="020B0502020202020204" pitchFamily="34" charset="0"/>
                        </a:rPr>
                        <a:t>Αρχές Μηχανολογικού Σχεδιασμού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>
                          <a:latin typeface="Century Gothic" panose="020B0502020202020204" pitchFamily="34" charset="0"/>
                        </a:rPr>
                        <a:t>Έλεγχος με Μικροϋπολογιστές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>
                          <a:latin typeface="Century Gothic" panose="020B0502020202020204" pitchFamily="34" charset="0"/>
                        </a:rPr>
                        <a:t>Υδραυλικά και Πνευματικά Συστήματα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70328140"/>
                  </a:ext>
                </a:extLst>
              </a:tr>
              <a:tr h="740531">
                <a:tc vMerge="1">
                  <a:txBody>
                    <a:bodyPr/>
                    <a:lstStyle/>
                    <a:p>
                      <a:endParaRPr lang="el-GR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dirty="0">
                          <a:latin typeface="Century Gothic" panose="020B0502020202020204" pitchFamily="34" charset="0"/>
                        </a:rPr>
                        <a:t>Προηγμένα Συστήματα Αυτομάτου Ελέγχου</a:t>
                      </a:r>
                    </a:p>
                    <a:p>
                      <a:endParaRPr lang="el-GR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>
                          <a:latin typeface="Century Gothic" panose="020B0502020202020204" pitchFamily="34" charset="0"/>
                        </a:rPr>
                        <a:t>Μεταφορικές και Ανυψωτικές Μηχανές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45732757"/>
                  </a:ext>
                </a:extLst>
              </a:tr>
              <a:tr h="740531">
                <a:tc rowSpan="2">
                  <a:txBody>
                    <a:bodyPr/>
                    <a:lstStyle/>
                    <a:p>
                      <a:r>
                        <a:rPr lang="el-GR" dirty="0">
                          <a:latin typeface="Century Gothic" panose="020B0502020202020204" pitchFamily="34" charset="0"/>
                        </a:rPr>
                        <a:t>Επιλογής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>
                          <a:latin typeface="Century Gothic" panose="020B0502020202020204" pitchFamily="34" charset="0"/>
                        </a:rPr>
                        <a:t>Θεωρία Τροχοφόρων Οχημάτων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>
                          <a:latin typeface="Century Gothic" panose="020B0502020202020204" pitchFamily="34" charset="0"/>
                        </a:rPr>
                        <a:t>Δυναμική-Σχεδιασμός Οχημάτων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err="1">
                          <a:latin typeface="Century Gothic" panose="020B0502020202020204" pitchFamily="34" charset="0"/>
                        </a:rPr>
                        <a:t>Εμβιομηχανική</a:t>
                      </a:r>
                      <a:r>
                        <a:rPr lang="el-GR" dirty="0">
                          <a:latin typeface="Century Gothic" panose="020B0502020202020204" pitchFamily="34" charset="0"/>
                        </a:rPr>
                        <a:t> &amp; </a:t>
                      </a:r>
                      <a:r>
                        <a:rPr lang="el-GR" dirty="0" err="1">
                          <a:latin typeface="Century Gothic" panose="020B0502020202020204" pitchFamily="34" charset="0"/>
                        </a:rPr>
                        <a:t>Βιοϊατρική</a:t>
                      </a:r>
                      <a:r>
                        <a:rPr lang="el-GR" dirty="0">
                          <a:latin typeface="Century Gothic" panose="020B0502020202020204" pitchFamily="34" charset="0"/>
                        </a:rPr>
                        <a:t> Τεχνολογία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4066653"/>
                  </a:ext>
                </a:extLst>
              </a:tr>
              <a:tr h="1184850">
                <a:tc vMerge="1">
                  <a:txBody>
                    <a:bodyPr/>
                    <a:lstStyle/>
                    <a:p>
                      <a:endParaRPr lang="el-GR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smtClean="0">
                          <a:latin typeface="Century Gothic" panose="020B0502020202020204" pitchFamily="34" charset="0"/>
                        </a:rPr>
                        <a:t>Δυναμική</a:t>
                      </a:r>
                      <a:r>
                        <a:rPr lang="el-GR" baseline="0" dirty="0" smtClean="0">
                          <a:latin typeface="Century Gothic" panose="020B0502020202020204" pitchFamily="34" charset="0"/>
                        </a:rPr>
                        <a:t> Περιστρεφόμενων Μηχανών</a:t>
                      </a:r>
                      <a:endParaRPr lang="en-US" baseline="0" dirty="0" smtClean="0">
                        <a:latin typeface="Century Gothic" panose="020B0502020202020204" pitchFamily="34" charset="0"/>
                      </a:endParaRPr>
                    </a:p>
                    <a:p>
                      <a:r>
                        <a:rPr lang="el-GR" baseline="0" dirty="0" smtClean="0">
                          <a:latin typeface="Century Gothic" panose="020B0502020202020204" pitchFamily="34" charset="0"/>
                        </a:rPr>
                        <a:t>Αρχές Βιολογικής Μηχανικής</a:t>
                      </a:r>
                      <a:endParaRPr lang="el-GR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smtClean="0">
                          <a:latin typeface="Century Gothic" panose="020B0502020202020204" pitchFamily="34" charset="0"/>
                        </a:rPr>
                        <a:t>Θόρυβος και Κραδασμοί</a:t>
                      </a:r>
                    </a:p>
                    <a:p>
                      <a:r>
                        <a:rPr lang="el-GR" dirty="0" smtClean="0">
                          <a:latin typeface="Century Gothic" panose="020B0502020202020204" pitchFamily="34" charset="0"/>
                        </a:rPr>
                        <a:t>Σχεδιασμός Ιατροτεχνολογικών Πρϊόντων</a:t>
                      </a:r>
                      <a:endParaRPr lang="el-GR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>
                          <a:latin typeface="Century Gothic" panose="020B0502020202020204" pitchFamily="34" charset="0"/>
                        </a:rPr>
                        <a:t>Σχεδιασμός για </a:t>
                      </a:r>
                      <a:r>
                        <a:rPr lang="el-GR" dirty="0" smtClean="0">
                          <a:latin typeface="Century Gothic" panose="020B0502020202020204" pitchFamily="34" charset="0"/>
                        </a:rPr>
                        <a:t>Προσθετική </a:t>
                      </a:r>
                      <a:r>
                        <a:rPr lang="el-GR" dirty="0">
                          <a:latin typeface="Century Gothic" panose="020B0502020202020204" pitchFamily="34" charset="0"/>
                        </a:rPr>
                        <a:t>Κατασκευή &amp; Εφαρμογές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72180519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BF81F77-A930-B80C-4A18-BAD42C6E8E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7057" y="-214641"/>
            <a:ext cx="3799113" cy="22794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37735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F1A4F7-2219-2001-94E2-290F0374A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505" y="72856"/>
            <a:ext cx="10515600" cy="1325563"/>
          </a:xfrm>
        </p:spPr>
        <p:txBody>
          <a:bodyPr/>
          <a:lstStyle/>
          <a:p>
            <a:r>
              <a:rPr lang="el-GR" u="sng" dirty="0"/>
              <a:t>Υδραυλικά &amp; Πνευματικά Συστήματα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81F532C4-551C-4F07-00DF-C9C0EC480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426" y="1457413"/>
            <a:ext cx="7290388" cy="32963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17D94B0-EC83-98B5-B2AA-E15F5B169B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426" y="4739149"/>
            <a:ext cx="4351110" cy="19673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09E1E56B-4FC3-8545-B874-A2C88C64C6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7587" y="3954241"/>
            <a:ext cx="3844413" cy="290375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12E2E258-02CF-3DD3-9B10-BBD9C6759A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587" y="1101098"/>
            <a:ext cx="3844413" cy="29037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80039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3D788A0-9838-D611-591A-CEBA27B34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472" y="247138"/>
            <a:ext cx="10515600" cy="1325563"/>
          </a:xfrm>
        </p:spPr>
        <p:txBody>
          <a:bodyPr/>
          <a:lstStyle/>
          <a:p>
            <a:r>
              <a:rPr lang="el-GR" u="sng" dirty="0"/>
              <a:t>Σχεδιασμός για Τρισδιάστατη Προσθετική Κατασκευή &amp; Εφαρμογές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A5A58C37-DD4A-F57B-40AB-2D38E755B3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3255" y="1732222"/>
            <a:ext cx="4816699" cy="43969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14D4B9E4-B0D8-C45E-32E8-6385C4A036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8242" y="1759514"/>
            <a:ext cx="2831209" cy="224915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CE19D716-CCBA-CB4F-08E9-BF4317ED3D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6021" y="3957964"/>
            <a:ext cx="3651718" cy="217116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5B175C8C-A93F-D89C-CC2E-CA3C6308BAF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-216053" y="2703175"/>
            <a:ext cx="4424194" cy="24822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6260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276" y="323669"/>
            <a:ext cx="10515600" cy="1325563"/>
          </a:xfrm>
        </p:spPr>
        <p:txBody>
          <a:bodyPr>
            <a:normAutofit/>
          </a:bodyPr>
          <a:lstStyle/>
          <a:p>
            <a:r>
              <a:rPr lang="el-GR" sz="3600" u="sng" dirty="0">
                <a:latin typeface="Century Gothic" panose="020B0502020202020204" pitchFamily="34" charset="0"/>
              </a:rPr>
              <a:t>Διπλωματικές Εργασίες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0456" y="1432748"/>
            <a:ext cx="6325732" cy="7223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l-GR" sz="2400" dirty="0"/>
              <a:t>Σχεδιασμός και κατασκευή πρωτότυπου τρισδιάστατου εκτυπωτή κτηρίων και υποδομών </a:t>
            </a:r>
          </a:p>
        </p:txBody>
      </p:sp>
      <p:pic>
        <p:nvPicPr>
          <p:cNvPr id="2050" name="Picture 2" descr="http://3build.gr/wp-content/uploads/2013/04/logo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9375" y="-324"/>
            <a:ext cx="3238500" cy="1485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ÎÏÎ¿ÏÎ­Î»ÎµÏÎ¼Î± ÎµÎ¹ÎºÏÎ½Î±Ï Î³Î¹Î± titan AE logo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714" t="29341" r="8691" b="30963"/>
          <a:stretch/>
        </p:blipFill>
        <p:spPr bwMode="auto">
          <a:xfrm>
            <a:off x="7269226" y="1485900"/>
            <a:ext cx="3032567" cy="11343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ÎÏÎ¿ÏÎ­Î»ÎµÏÎ¼Î± ÎµÎ¹ÎºÏÎ½Î±Ï Î³Î¹Î± sika hellas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4837" y="1521742"/>
            <a:ext cx="1286077" cy="12860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Media3_cropped_trimmed">
            <a:hlinkClick r:id="" action="ppaction://media"/>
            <a:extLst>
              <a:ext uri="{FF2B5EF4-FFF2-40B4-BE49-F238E27FC236}">
                <a16:creationId xmlns="" xmlns:a16="http://schemas.microsoft.com/office/drawing/2014/main" id="{4AF9DB97-C6A3-17BA-BB40-8F5199E2997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05236" y="2620219"/>
            <a:ext cx="6325732" cy="3558144"/>
          </a:xfrm>
          <a:prstGeom prst="rect">
            <a:avLst/>
          </a:prstGeom>
        </p:spPr>
      </p:pic>
      <p:pic>
        <p:nvPicPr>
          <p:cNvPr id="9" name="Picture 20" descr="https://www.coshellas.com/wp-content/uploads/2017/10/logo-en-black.png">
            <a:extLst>
              <a:ext uri="{FF2B5EF4-FFF2-40B4-BE49-F238E27FC236}">
                <a16:creationId xmlns="" xmlns:a16="http://schemas.microsoft.com/office/drawing/2014/main" id="{057E91B0-4E1A-BCC9-13E6-8245C79B7F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4872" y="2603858"/>
            <a:ext cx="1347505" cy="5319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>
            <a:extLst>
              <a:ext uri="{FF2B5EF4-FFF2-40B4-BE49-F238E27FC236}">
                <a16:creationId xmlns="" xmlns:a16="http://schemas.microsoft.com/office/drawing/2014/main" id="{74A24932-551A-2D8D-8FD2-377B1EEBE594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339828" y="3364651"/>
            <a:ext cx="5852172" cy="32918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1499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4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060" y="124802"/>
            <a:ext cx="10515600" cy="1325563"/>
          </a:xfrm>
        </p:spPr>
        <p:txBody>
          <a:bodyPr>
            <a:normAutofit/>
          </a:bodyPr>
          <a:lstStyle/>
          <a:p>
            <a:r>
              <a:rPr lang="el-GR" sz="3600" u="sng">
                <a:latin typeface="Century Gothic" panose="020B0502020202020204" pitchFamily="34" charset="0"/>
              </a:rPr>
              <a:t>Διπλωματικές Εργασίες</a:t>
            </a:r>
            <a:endParaRPr lang="el-GR" sz="3600" u="sng" dirty="0">
              <a:latin typeface="Century Gothic" panose="020B0502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82483" y="1188953"/>
            <a:ext cx="10841225" cy="663388"/>
          </a:xfrm>
        </p:spPr>
        <p:txBody>
          <a:bodyPr>
            <a:noAutofit/>
          </a:bodyPr>
          <a:lstStyle/>
          <a:p>
            <a:r>
              <a:rPr lang="en-US" sz="2800" b="0" u="sng" dirty="0">
                <a:latin typeface="Century Gothic" panose="020B0502020202020204" pitchFamily="34" charset="0"/>
              </a:rPr>
              <a:t>High energy ventilator – Covid-19</a:t>
            </a:r>
            <a:r>
              <a:rPr lang="el-GR" sz="2800" b="0" u="sng" dirty="0">
                <a:latin typeface="Century Gothic" panose="020B0502020202020204" pitchFamily="34" charset="0"/>
              </a:rPr>
              <a:t> </a:t>
            </a:r>
            <a:r>
              <a:rPr lang="en-US" sz="2800" b="0" u="sng" dirty="0">
                <a:latin typeface="Century Gothic" panose="020B0502020202020204" pitchFamily="34" charset="0"/>
              </a:rPr>
              <a:t>initiative</a:t>
            </a:r>
          </a:p>
        </p:txBody>
      </p:sp>
      <p:pic>
        <p:nvPicPr>
          <p:cNvPr id="14" name="Content Placeholder 13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312" y="2082460"/>
            <a:ext cx="4912783" cy="3684588"/>
          </a:xfr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053" t="7549" r="8696" b="15668"/>
          <a:stretch/>
        </p:blipFill>
        <p:spPr>
          <a:xfrm>
            <a:off x="3824999" y="2573991"/>
            <a:ext cx="2910417" cy="249218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030" y="5574389"/>
            <a:ext cx="2217178" cy="124716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277" y="5546855"/>
            <a:ext cx="2223653" cy="125080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104" y="5554160"/>
            <a:ext cx="2214437" cy="124562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576" y="5576535"/>
            <a:ext cx="2102224" cy="1182501"/>
          </a:xfrm>
          <a:prstGeom prst="rect">
            <a:avLst/>
          </a:prstGeom>
        </p:spPr>
      </p:pic>
      <p:pic>
        <p:nvPicPr>
          <p:cNvPr id="3074" name="Picture 2" descr="HEV prototype gallery | CERN HEV medical ventilato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68" y="2304075"/>
            <a:ext cx="3066138" cy="40865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ÎÏÎ¿ÏÎ­Î»ÎµÏÎ¼Î± ÎµÎ¹ÎºÏÎ½Î±Ï Î³Î¹Î± cern logo"/>
          <p:cNvPicPr>
            <a:picLocks noGrp="1" noChangeAspect="1" noChangeArrowheads="1"/>
          </p:cNvPicPr>
          <p:nvPr>
            <p:ph idx="1"/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5343" y="134499"/>
            <a:ext cx="1338844" cy="13366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28107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i="1" dirty="0"/>
              <a:t>Τι </a:t>
            </a:r>
            <a:r>
              <a:rPr lang="el-GR" i="1" u="sng" dirty="0"/>
              <a:t>δεν μπορεί </a:t>
            </a:r>
            <a:r>
              <a:rPr lang="el-GR" i="1" dirty="0"/>
              <a:t>να κάνει ο κατασκευαστής μηχανολόγος μηχανικός;</a:t>
            </a:r>
            <a:endParaRPr lang="el-GR" dirty="0"/>
          </a:p>
        </p:txBody>
      </p:sp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31963"/>
            <a:ext cx="8118474" cy="40592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90851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i="1" dirty="0"/>
              <a:t>Τι </a:t>
            </a:r>
            <a:r>
              <a:rPr lang="el-GR" i="1" u="sng" dirty="0"/>
              <a:t>δεν μπορεί </a:t>
            </a:r>
            <a:r>
              <a:rPr lang="el-GR" i="1" dirty="0"/>
              <a:t>να κάνει ο κατασκευαστής μηχανολόγος μηχανικός;</a:t>
            </a:r>
            <a:endParaRPr lang="el-GR" dirty="0"/>
          </a:p>
        </p:txBody>
      </p:sp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31963"/>
            <a:ext cx="8118474" cy="40592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86711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i="1" dirty="0"/>
              <a:t>Τι </a:t>
            </a:r>
            <a:r>
              <a:rPr lang="el-GR" i="1" u="sng" dirty="0"/>
              <a:t>δεν μπορεί </a:t>
            </a:r>
            <a:r>
              <a:rPr lang="el-GR" i="1" dirty="0"/>
              <a:t>να κάνει ο κατασκευαστής μηχανολόγος μηχανικός;</a:t>
            </a:r>
            <a:endParaRPr lang="el-GR" dirty="0"/>
          </a:p>
        </p:txBody>
      </p:sp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775" y="2028154"/>
            <a:ext cx="7192651" cy="40715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12797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262</Words>
  <Application>Microsoft Office PowerPoint</Application>
  <PresentationFormat>Custom</PresentationFormat>
  <Paragraphs>45</Paragraphs>
  <Slides>10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NATIONAL TECHNICAL UNIVERSITY OF ATHENS SCHOOL OF MECHANICAL ENGINEERING   ΚΑΤΕΥΘΥΝΣΗ ΚΑΤΑΣΚΕΥΑΣΤΗ  </vt:lpstr>
      <vt:lpstr>ΜΑΘΗΜΑΤΑ ΚΥΚΛΟΥ που προσφέρονται από τον Τομέα ΜΚ&amp;ΑΕ</vt:lpstr>
      <vt:lpstr>Υδραυλικά &amp; Πνευματικά Συστήματα</vt:lpstr>
      <vt:lpstr>Σχεδιασμός για Τρισδιάστατη Προσθετική Κατασκευή &amp; Εφαρμογές</vt:lpstr>
      <vt:lpstr>Διπλωματικές Εργασίες</vt:lpstr>
      <vt:lpstr>Διπλωματικές Εργασίες</vt:lpstr>
      <vt:lpstr>Τι δεν μπορεί να κάνει ο κατασκευαστής μηχανολόγος μηχανικός;</vt:lpstr>
      <vt:lpstr>Τι δεν μπορεί να κάνει ο κατασκευαστής μηχανολόγος μηχανικός;</vt:lpstr>
      <vt:lpstr>Τι δεν μπορεί να κάνει ο κατασκευαστής μηχανολόγος μηχανικός;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TECHNICAL UNIVERSITY OF ATHENS SCHOOL OF MECHANICAL ENGINEERING   ΚΑΤΕΥΘΥΝΣΗ ΚΑΤΑΣΚΕΥΑΣΤΩΝ</dc:title>
  <dc:creator>dimkrifos@ntua.gr</dc:creator>
  <cp:lastModifiedBy>Χρήστης των Windows</cp:lastModifiedBy>
  <cp:revision>29</cp:revision>
  <dcterms:created xsi:type="dcterms:W3CDTF">2024-05-23T15:02:51Z</dcterms:created>
  <dcterms:modified xsi:type="dcterms:W3CDTF">2024-05-30T12:49:49Z</dcterms:modified>
</cp:coreProperties>
</file>